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8.xml" ContentType="application/vnd.openxmlformats-officedocument.presentationml.tags+xml"/>
  <Override PartName="/ppt/notesSlides/notesSlide42.xml" ContentType="application/vnd.openxmlformats-officedocument.presentationml.notesSlide+xml"/>
  <Override PartName="/ppt/tags/tag19.xml" ContentType="application/vnd.openxmlformats-officedocument.presentationml.tags+xml"/>
  <Override PartName="/ppt/notesSlides/notesSlide43.xml" ContentType="application/vnd.openxmlformats-officedocument.presentationml.notesSlide+xml"/>
  <Override PartName="/ppt/tags/tag2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Lst>
  <p:notesMasterIdLst>
    <p:notesMasterId r:id="rId84"/>
  </p:notesMasterIdLst>
  <p:handoutMasterIdLst>
    <p:handoutMasterId r:id="rId85"/>
  </p:handoutMasterIdLst>
  <p:sldIdLst>
    <p:sldId id="2147376222" r:id="rId6"/>
    <p:sldId id="5200" r:id="rId7"/>
    <p:sldId id="3933" r:id="rId8"/>
    <p:sldId id="2090650697" r:id="rId9"/>
    <p:sldId id="5210" r:id="rId10"/>
    <p:sldId id="5211" r:id="rId11"/>
    <p:sldId id="5252" r:id="rId12"/>
    <p:sldId id="5214" r:id="rId13"/>
    <p:sldId id="3940" r:id="rId14"/>
    <p:sldId id="5250" r:id="rId15"/>
    <p:sldId id="3454" r:id="rId16"/>
    <p:sldId id="5175" r:id="rId17"/>
    <p:sldId id="5242" r:id="rId18"/>
    <p:sldId id="5172" r:id="rId19"/>
    <p:sldId id="5198" r:id="rId20"/>
    <p:sldId id="5254" r:id="rId21"/>
    <p:sldId id="5236" r:id="rId22"/>
    <p:sldId id="5243" r:id="rId23"/>
    <p:sldId id="5177" r:id="rId24"/>
    <p:sldId id="5249" r:id="rId25"/>
    <p:sldId id="5178" r:id="rId26"/>
    <p:sldId id="2090649868" r:id="rId27"/>
    <p:sldId id="3910" r:id="rId28"/>
    <p:sldId id="3431" r:id="rId29"/>
    <p:sldId id="5226" r:id="rId30"/>
    <p:sldId id="5268" r:id="rId31"/>
    <p:sldId id="3917" r:id="rId32"/>
    <p:sldId id="2147376215" r:id="rId33"/>
    <p:sldId id="5224" r:id="rId34"/>
    <p:sldId id="406" r:id="rId35"/>
    <p:sldId id="5193" r:id="rId36"/>
    <p:sldId id="5238" r:id="rId37"/>
    <p:sldId id="5191" r:id="rId38"/>
    <p:sldId id="2147376216" r:id="rId39"/>
    <p:sldId id="2147376217" r:id="rId40"/>
    <p:sldId id="5188" r:id="rId41"/>
    <p:sldId id="5219" r:id="rId42"/>
    <p:sldId id="5220" r:id="rId43"/>
    <p:sldId id="5264" r:id="rId44"/>
    <p:sldId id="2147376218" r:id="rId45"/>
    <p:sldId id="3927" r:id="rId46"/>
    <p:sldId id="2147376219" r:id="rId47"/>
    <p:sldId id="2090650698" r:id="rId48"/>
    <p:sldId id="2147376210" r:id="rId49"/>
    <p:sldId id="2090650257" r:id="rId50"/>
    <p:sldId id="5229" r:id="rId51"/>
    <p:sldId id="2090649872" r:id="rId52"/>
    <p:sldId id="5231" r:id="rId53"/>
    <p:sldId id="2090649871" r:id="rId54"/>
    <p:sldId id="5269" r:id="rId55"/>
    <p:sldId id="2147376220" r:id="rId56"/>
    <p:sldId id="5195" r:id="rId57"/>
    <p:sldId id="5196" r:id="rId58"/>
    <p:sldId id="5232" r:id="rId59"/>
    <p:sldId id="5197" r:id="rId60"/>
    <p:sldId id="5233" r:id="rId61"/>
    <p:sldId id="5181" r:id="rId62"/>
    <p:sldId id="5257" r:id="rId63"/>
    <p:sldId id="5258" r:id="rId64"/>
    <p:sldId id="5259" r:id="rId65"/>
    <p:sldId id="5265" r:id="rId66"/>
    <p:sldId id="5260" r:id="rId67"/>
    <p:sldId id="5261" r:id="rId68"/>
    <p:sldId id="5263" r:id="rId69"/>
    <p:sldId id="275" r:id="rId70"/>
    <p:sldId id="2147376211" r:id="rId71"/>
    <p:sldId id="262" r:id="rId72"/>
    <p:sldId id="2147376214" r:id="rId73"/>
    <p:sldId id="2147376213" r:id="rId74"/>
    <p:sldId id="5176" r:id="rId75"/>
    <p:sldId id="5241" r:id="rId76"/>
    <p:sldId id="5223" r:id="rId77"/>
    <p:sldId id="5251" r:id="rId78"/>
    <p:sldId id="5225" r:id="rId79"/>
    <p:sldId id="5266" r:id="rId80"/>
    <p:sldId id="5187" r:id="rId81"/>
    <p:sldId id="5217" r:id="rId82"/>
    <p:sldId id="5222" r:id="rId8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76A8"/>
    <a:srgbClr val="176DAD"/>
    <a:srgbClr val="FFFFFF"/>
    <a:srgbClr val="F6F6F6"/>
    <a:srgbClr val="CBD0D9"/>
    <a:srgbClr val="007FA8"/>
    <a:srgbClr val="D78824"/>
    <a:srgbClr val="FF0000"/>
    <a:srgbClr val="FF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2B53F-7703-4286-8DB4-8145C1E732F2}" v="1" dt="2024-12-09T20:10:44.788"/>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microsoft.com/office/2016/11/relationships/changesInfo" Target="changesInfos/changesInfo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Loftin" userId="8abea567-b75f-467f-ab36-6d6b7785e8de" providerId="ADAL" clId="{9E72B53F-7703-4286-8DB4-8145C1E732F2}"/>
    <pc:docChg chg="custSel modSld">
      <pc:chgData name="Jon Loftin" userId="8abea567-b75f-467f-ab36-6d6b7785e8de" providerId="ADAL" clId="{9E72B53F-7703-4286-8DB4-8145C1E732F2}" dt="2024-12-09T20:10:44.788" v="51" actId="20577"/>
      <pc:docMkLst>
        <pc:docMk/>
      </pc:docMkLst>
      <pc:sldChg chg="modSp mod">
        <pc:chgData name="Jon Loftin" userId="8abea567-b75f-467f-ab36-6d6b7785e8de" providerId="ADAL" clId="{9E72B53F-7703-4286-8DB4-8145C1E732F2}" dt="2024-12-09T20:10:44.788" v="51" actId="20577"/>
        <pc:sldMkLst>
          <pc:docMk/>
          <pc:sldMk cId="3185185494" sldId="5198"/>
        </pc:sldMkLst>
        <pc:spChg chg="mod">
          <ac:chgData name="Jon Loftin" userId="8abea567-b75f-467f-ab36-6d6b7785e8de" providerId="ADAL" clId="{9E72B53F-7703-4286-8DB4-8145C1E732F2}" dt="2024-12-09T20:10:44.788" v="51" actId="20577"/>
          <ac:spMkLst>
            <pc:docMk/>
            <pc:sldMk cId="3185185494" sldId="5198"/>
            <ac:spMk id="3" creationId="{72B0ACEE-FFF4-46ED-9C3B-512D09B46D4C}"/>
          </ac:spMkLst>
        </pc:spChg>
      </pc:sldChg>
      <pc:sldChg chg="modSp mod">
        <pc:chgData name="Jon Loftin" userId="8abea567-b75f-467f-ab36-6d6b7785e8de" providerId="ADAL" clId="{9E72B53F-7703-4286-8DB4-8145C1E732F2}" dt="2024-12-09T20:09:04.868" v="49" actId="20577"/>
        <pc:sldMkLst>
          <pc:docMk/>
          <pc:sldMk cId="0" sldId="2147376222"/>
        </pc:sldMkLst>
        <pc:spChg chg="mod">
          <ac:chgData name="Jon Loftin" userId="8abea567-b75f-467f-ab36-6d6b7785e8de" providerId="ADAL" clId="{9E72B53F-7703-4286-8DB4-8145C1E732F2}" dt="2024-12-09T20:09:04.868" v="49" actId="20577"/>
          <ac:spMkLst>
            <pc:docMk/>
            <pc:sldMk cId="0" sldId="2147376222"/>
            <ac:spMk id="3" creationId="{00000000-0000-0000-0000-000000000000}"/>
          </ac:spMkLst>
        </pc:spChg>
      </pc:sldChg>
    </pc:docChg>
  </pc:docChgLst>
  <pc:docChgLst>
    <pc:chgData name="Damian Pietrus" userId="63b78a00-51fc-4598-8fd7-b4755be304ab" providerId="ADAL" clId="{2E64A404-853D-4DC0-B9BF-3D669C6AB235}"/>
    <pc:docChg chg="custSel modSld">
      <pc:chgData name="Damian Pietrus" userId="63b78a00-51fc-4598-8fd7-b4755be304ab" providerId="ADAL" clId="{2E64A404-853D-4DC0-B9BF-3D669C6AB235}" dt="2024-08-20T18:30:05.260" v="69" actId="404"/>
      <pc:docMkLst>
        <pc:docMk/>
      </pc:docMkLst>
      <pc:sldChg chg="modSp mod">
        <pc:chgData name="Damian Pietrus" userId="63b78a00-51fc-4598-8fd7-b4755be304ab" providerId="ADAL" clId="{2E64A404-853D-4DC0-B9BF-3D669C6AB235}" dt="2024-08-20T18:28:19.550" v="6" actId="20577"/>
        <pc:sldMkLst>
          <pc:docMk/>
          <pc:sldMk cId="3185185494" sldId="5198"/>
        </pc:sldMkLst>
        <pc:spChg chg="mod">
          <ac:chgData name="Damian Pietrus" userId="63b78a00-51fc-4598-8fd7-b4755be304ab" providerId="ADAL" clId="{2E64A404-853D-4DC0-B9BF-3D669C6AB235}" dt="2024-08-20T18:28:19.550" v="6" actId="20577"/>
          <ac:spMkLst>
            <pc:docMk/>
            <pc:sldMk cId="3185185494" sldId="5198"/>
            <ac:spMk id="3" creationId="{72B0ACEE-FFF4-46ED-9C3B-512D09B46D4C}"/>
          </ac:spMkLst>
        </pc:spChg>
      </pc:sldChg>
      <pc:sldChg chg="delSp modSp mod">
        <pc:chgData name="Damian Pietrus" userId="63b78a00-51fc-4598-8fd7-b4755be304ab" providerId="ADAL" clId="{2E64A404-853D-4DC0-B9BF-3D669C6AB235}" dt="2024-08-20T18:28:44.854" v="25" actId="478"/>
        <pc:sldMkLst>
          <pc:docMk/>
          <pc:sldMk cId="2670808461" sldId="5236"/>
        </pc:sldMkLst>
        <pc:spChg chg="del mod">
          <ac:chgData name="Damian Pietrus" userId="63b78a00-51fc-4598-8fd7-b4755be304ab" providerId="ADAL" clId="{2E64A404-853D-4DC0-B9BF-3D669C6AB235}" dt="2024-08-20T18:28:44.854" v="25" actId="478"/>
          <ac:spMkLst>
            <pc:docMk/>
            <pc:sldMk cId="2670808461" sldId="5236"/>
            <ac:spMk id="11" creationId="{D4274139-FA74-2B45-388F-8C85A20DB7D5}"/>
          </ac:spMkLst>
        </pc:spChg>
      </pc:sldChg>
      <pc:sldChg chg="modSp mod">
        <pc:chgData name="Damian Pietrus" userId="63b78a00-51fc-4598-8fd7-b4755be304ab" providerId="ADAL" clId="{2E64A404-853D-4DC0-B9BF-3D669C6AB235}" dt="2024-08-20T18:30:05.260" v="69" actId="404"/>
        <pc:sldMkLst>
          <pc:docMk/>
          <pc:sldMk cId="0" sldId="2147376222"/>
        </pc:sldMkLst>
        <pc:spChg chg="mod">
          <ac:chgData name="Damian Pietrus" userId="63b78a00-51fc-4598-8fd7-b4755be304ab" providerId="ADAL" clId="{2E64A404-853D-4DC0-B9BF-3D669C6AB235}" dt="2024-08-20T18:30:05.260" v="69" actId="404"/>
          <ac:spMkLst>
            <pc:docMk/>
            <pc:sldMk cId="0" sldId="2147376222"/>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32B07-4498-4E7E-BCE2-2A8C1F25FEF3}"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E1368BCC-8D4A-46C2-A50B-3FCBF3BD1A5B}">
      <dgm:prSet custT="1"/>
      <dgm:spPr/>
      <dgm:t>
        <a:bodyPr/>
        <a:lstStyle/>
        <a:p>
          <a:pPr>
            <a:lnSpc>
              <a:spcPct val="100000"/>
            </a:lnSpc>
          </a:pPr>
          <a:r>
            <a:rPr lang="en-US" sz="2000"/>
            <a:t>Try using functions instead of scripts. Functions are generally faster</a:t>
          </a:r>
        </a:p>
      </dgm:t>
    </dgm:pt>
    <dgm:pt modelId="{4CFC94A5-6A3E-46AE-A1AC-37F54AC8BA90}" type="parTrans" cxnId="{2A656FFC-1C78-4043-8E46-B41599D1E2C8}">
      <dgm:prSet/>
      <dgm:spPr/>
      <dgm:t>
        <a:bodyPr/>
        <a:lstStyle/>
        <a:p>
          <a:endParaRPr lang="en-US" sz="2000"/>
        </a:p>
      </dgm:t>
    </dgm:pt>
    <dgm:pt modelId="{17796D7C-7A6F-4CD1-AD0D-5895FD36BBF3}" type="sibTrans" cxnId="{2A656FFC-1C78-4043-8E46-B41599D1E2C8}">
      <dgm:prSet/>
      <dgm:spPr/>
      <dgm:t>
        <a:bodyPr/>
        <a:lstStyle/>
        <a:p>
          <a:endParaRPr lang="en-US" sz="2000"/>
        </a:p>
      </dgm:t>
    </dgm:pt>
    <dgm:pt modelId="{1FFB0005-3163-4EFC-B775-69E6FEA69D83}">
      <dgm:prSet custT="1"/>
      <dgm:spPr/>
      <dgm:t>
        <a:bodyPr/>
        <a:lstStyle/>
        <a:p>
          <a:pPr>
            <a:lnSpc>
              <a:spcPct val="100000"/>
            </a:lnSpc>
          </a:pPr>
          <a:r>
            <a:rPr lang="en-US" sz="2000" b="1"/>
            <a:t>Pre-allocate</a:t>
          </a:r>
          <a:r>
            <a:rPr lang="en-US" sz="2000"/>
            <a:t> memory instead of letting arrays be resized dynamically </a:t>
          </a:r>
        </a:p>
      </dgm:t>
    </dgm:pt>
    <dgm:pt modelId="{C0A99253-0A2B-4CD0-9171-A7C88CB20312}" type="parTrans" cxnId="{4B368AA8-BAAA-4846-A0BC-14950A8A4686}">
      <dgm:prSet/>
      <dgm:spPr/>
      <dgm:t>
        <a:bodyPr/>
        <a:lstStyle/>
        <a:p>
          <a:endParaRPr lang="en-US" sz="2000"/>
        </a:p>
      </dgm:t>
    </dgm:pt>
    <dgm:pt modelId="{B54FD16D-81A6-47D3-8B5E-1D42088D2390}" type="sibTrans" cxnId="{4B368AA8-BAAA-4846-A0BC-14950A8A4686}">
      <dgm:prSet/>
      <dgm:spPr/>
      <dgm:t>
        <a:bodyPr/>
        <a:lstStyle/>
        <a:p>
          <a:endParaRPr lang="en-US" sz="2000"/>
        </a:p>
      </dgm:t>
    </dgm:pt>
    <dgm:pt modelId="{14139182-1C7C-45B0-83F8-2BBAEEC7C681}">
      <dgm:prSet custT="1"/>
      <dgm:spPr/>
      <dgm:t>
        <a:bodyPr/>
        <a:lstStyle/>
        <a:p>
          <a:pPr>
            <a:lnSpc>
              <a:spcPct val="100000"/>
            </a:lnSpc>
          </a:pPr>
          <a:r>
            <a:rPr lang="en-US" sz="2000"/>
            <a:t>Create a new variable rather than assigning data of a different type to an existing variable </a:t>
          </a:r>
        </a:p>
      </dgm:t>
    </dgm:pt>
    <dgm:pt modelId="{E4E368CB-E8AC-4E44-9DD9-CCCF7A46E205}" type="parTrans" cxnId="{2E0B3468-1869-4139-A9CE-8709F357518C}">
      <dgm:prSet/>
      <dgm:spPr/>
      <dgm:t>
        <a:bodyPr/>
        <a:lstStyle/>
        <a:p>
          <a:endParaRPr lang="en-US" sz="2000"/>
        </a:p>
      </dgm:t>
    </dgm:pt>
    <dgm:pt modelId="{EA7C3EAD-3A5A-45EA-BFDB-94FC5F9767B9}" type="sibTrans" cxnId="{2E0B3468-1869-4139-A9CE-8709F357518C}">
      <dgm:prSet/>
      <dgm:spPr/>
      <dgm:t>
        <a:bodyPr/>
        <a:lstStyle/>
        <a:p>
          <a:endParaRPr lang="en-US" sz="2000"/>
        </a:p>
      </dgm:t>
    </dgm:pt>
    <dgm:pt modelId="{F42E89A2-9681-4A30-972C-5690035C09FC}">
      <dgm:prSet custT="1"/>
      <dgm:spPr/>
      <dgm:t>
        <a:bodyPr/>
        <a:lstStyle/>
        <a:p>
          <a:pPr>
            <a:lnSpc>
              <a:spcPct val="100000"/>
            </a:lnSpc>
          </a:pPr>
          <a:r>
            <a:rPr lang="en-US" sz="2000" b="1"/>
            <a:t>Vectorize</a:t>
          </a:r>
          <a:r>
            <a:rPr lang="en-US" sz="2000"/>
            <a:t> – Use matrix and vector operations instead of for-loops </a:t>
          </a:r>
        </a:p>
      </dgm:t>
    </dgm:pt>
    <dgm:pt modelId="{CC23D8EC-91CB-41EB-BD32-B0E326315076}" type="parTrans" cxnId="{3B838058-CCAF-480F-9C4D-215BB4AE1418}">
      <dgm:prSet/>
      <dgm:spPr/>
      <dgm:t>
        <a:bodyPr/>
        <a:lstStyle/>
        <a:p>
          <a:endParaRPr lang="en-US" sz="2000"/>
        </a:p>
      </dgm:t>
    </dgm:pt>
    <dgm:pt modelId="{052D34B9-EE16-4DE1-9F13-0C36F0B6B7F9}" type="sibTrans" cxnId="{3B838058-CCAF-480F-9C4D-215BB4AE1418}">
      <dgm:prSet/>
      <dgm:spPr/>
      <dgm:t>
        <a:bodyPr/>
        <a:lstStyle/>
        <a:p>
          <a:endParaRPr lang="en-US" sz="2000"/>
        </a:p>
      </dgm:t>
    </dgm:pt>
    <dgm:pt modelId="{C605AF6B-9847-48EC-8AD1-77BFB07F2275}">
      <dgm:prSet custT="1"/>
      <dgm:spPr/>
      <dgm:t>
        <a:bodyPr/>
        <a:lstStyle/>
        <a:p>
          <a:pPr>
            <a:lnSpc>
              <a:spcPct val="100000"/>
            </a:lnSpc>
          </a:pPr>
          <a:r>
            <a:rPr lang="en-IN" sz="2000"/>
            <a:t>Avoid printing too much data on the screen, reuse existing graphics handles</a:t>
          </a:r>
          <a:endParaRPr lang="en-US" sz="2000"/>
        </a:p>
      </dgm:t>
    </dgm:pt>
    <dgm:pt modelId="{B1CE9612-C81C-4A3F-9AF0-B063E19506F3}" type="parTrans" cxnId="{FA3EE9B9-489C-455A-82BF-206F8180A56A}">
      <dgm:prSet/>
      <dgm:spPr/>
      <dgm:t>
        <a:bodyPr/>
        <a:lstStyle/>
        <a:p>
          <a:endParaRPr lang="en-US" sz="2000"/>
        </a:p>
      </dgm:t>
    </dgm:pt>
    <dgm:pt modelId="{1EA4D52B-0547-4FB0-B263-3FCD25D5A60E}" type="sibTrans" cxnId="{FA3EE9B9-489C-455A-82BF-206F8180A56A}">
      <dgm:prSet/>
      <dgm:spPr/>
      <dgm:t>
        <a:bodyPr/>
        <a:lstStyle/>
        <a:p>
          <a:endParaRPr lang="en-US" sz="2000"/>
        </a:p>
      </dgm:t>
    </dgm:pt>
    <dgm:pt modelId="{FCFC28EC-7239-46BC-85E1-4A42280C0B8E}">
      <dgm:prSet custT="1"/>
      <dgm:spPr/>
      <dgm:t>
        <a:bodyPr/>
        <a:lstStyle/>
        <a:p>
          <a:pPr>
            <a:lnSpc>
              <a:spcPct val="100000"/>
            </a:lnSpc>
          </a:pPr>
          <a:r>
            <a:rPr lang="en-US" sz="2000" b="0" i="0"/>
            <a:t>Place independent operations outside loops to avoid redundant computations</a:t>
          </a:r>
          <a:endParaRPr lang="en-US" sz="2000"/>
        </a:p>
      </dgm:t>
    </dgm:pt>
    <dgm:pt modelId="{312B7920-BF8F-44B5-B5AF-D35BB7EB84C7}" type="parTrans" cxnId="{7A4DE282-AFAA-46CF-848C-783C088B0BDD}">
      <dgm:prSet/>
      <dgm:spPr/>
      <dgm:t>
        <a:bodyPr/>
        <a:lstStyle/>
        <a:p>
          <a:endParaRPr lang="en-US" sz="2000"/>
        </a:p>
      </dgm:t>
    </dgm:pt>
    <dgm:pt modelId="{47DD21A0-26A7-4A36-86EB-DFE6243B4613}" type="sibTrans" cxnId="{7A4DE282-AFAA-46CF-848C-783C088B0BDD}">
      <dgm:prSet/>
      <dgm:spPr/>
      <dgm:t>
        <a:bodyPr/>
        <a:lstStyle/>
        <a:p>
          <a:endParaRPr lang="en-US" sz="2000"/>
        </a:p>
      </dgm:t>
    </dgm:pt>
    <dgm:pt modelId="{8F7029F1-F462-447A-824B-AF7E00D6997E}" type="pres">
      <dgm:prSet presAssocID="{D3C32B07-4498-4E7E-BCE2-2A8C1F25FEF3}" presName="root" presStyleCnt="0">
        <dgm:presLayoutVars>
          <dgm:dir/>
          <dgm:resizeHandles val="exact"/>
        </dgm:presLayoutVars>
      </dgm:prSet>
      <dgm:spPr/>
    </dgm:pt>
    <dgm:pt modelId="{4F0AD61C-9ADA-4B0C-8D81-746FBDFBC486}" type="pres">
      <dgm:prSet presAssocID="{E1368BCC-8D4A-46C2-A50B-3FCBF3BD1A5B}" presName="compNode" presStyleCnt="0"/>
      <dgm:spPr/>
    </dgm:pt>
    <dgm:pt modelId="{1694E294-8EC8-4CB2-8F4D-CC8F2D080E7A}" type="pres">
      <dgm:prSet presAssocID="{E1368BCC-8D4A-46C2-A50B-3FCBF3BD1A5B}" presName="bgRect" presStyleLbl="bgShp" presStyleIdx="0" presStyleCnt="6" custLinFactY="100000" custLinFactNeighborY="159606"/>
      <dgm:spPr/>
    </dgm:pt>
    <dgm:pt modelId="{88941E5C-CA81-47ED-8DFA-B342C542AF04}" type="pres">
      <dgm:prSet presAssocID="{E1368BCC-8D4A-46C2-A50B-3FCBF3BD1A5B}" presName="iconRect" presStyleLbl="node1" presStyleIdx="0" presStyleCnt="6" custLinFactY="200000" custLinFactNeighborY="25399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227E09FD-733B-45DA-9306-DF4B783D2A85}" type="pres">
      <dgm:prSet presAssocID="{E1368BCC-8D4A-46C2-A50B-3FCBF3BD1A5B}" presName="spaceRect" presStyleCnt="0"/>
      <dgm:spPr/>
    </dgm:pt>
    <dgm:pt modelId="{A17AE523-7DB4-4F01-A690-E21C31431193}" type="pres">
      <dgm:prSet presAssocID="{E1368BCC-8D4A-46C2-A50B-3FCBF3BD1A5B}" presName="parTx" presStyleLbl="revTx" presStyleIdx="0" presStyleCnt="6" custLinFactY="100000" custLinFactNeighborY="149698">
        <dgm:presLayoutVars>
          <dgm:chMax val="0"/>
          <dgm:chPref val="0"/>
        </dgm:presLayoutVars>
      </dgm:prSet>
      <dgm:spPr/>
    </dgm:pt>
    <dgm:pt modelId="{BAF03C54-86C6-4A10-93E7-407141167994}" type="pres">
      <dgm:prSet presAssocID="{17796D7C-7A6F-4CD1-AD0D-5895FD36BBF3}" presName="sibTrans" presStyleCnt="0"/>
      <dgm:spPr/>
    </dgm:pt>
    <dgm:pt modelId="{52C65A8D-8B03-4476-BAED-EA8299CD2A39}" type="pres">
      <dgm:prSet presAssocID="{1FFB0005-3163-4EFC-B775-69E6FEA69D83}" presName="compNode" presStyleCnt="0"/>
      <dgm:spPr/>
    </dgm:pt>
    <dgm:pt modelId="{22D716F8-E913-4E47-9C48-CBE4A784F163}" type="pres">
      <dgm:prSet presAssocID="{1FFB0005-3163-4EFC-B775-69E6FEA69D83}" presName="bgRect" presStyleLbl="bgShp" presStyleIdx="1" presStyleCnt="6" custLinFactY="-11817" custLinFactNeighborY="-100000"/>
      <dgm:spPr/>
    </dgm:pt>
    <dgm:pt modelId="{29ED2B40-0392-4EFE-AA37-06332E84AB4E}" type="pres">
      <dgm:prSet presAssocID="{1FFB0005-3163-4EFC-B775-69E6FEA69D83}" presName="iconRect" presStyleLbl="node1" presStyleIdx="1" presStyleCnt="6" custLinFactY="-98423"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a:ext>
      </dgm:extLst>
    </dgm:pt>
    <dgm:pt modelId="{6C9E97B2-BE91-4194-816F-2663EAC58289}" type="pres">
      <dgm:prSet presAssocID="{1FFB0005-3163-4EFC-B775-69E6FEA69D83}" presName="spaceRect" presStyleCnt="0"/>
      <dgm:spPr/>
    </dgm:pt>
    <dgm:pt modelId="{473026E8-3490-4E46-BB33-3BF8A52735FF}" type="pres">
      <dgm:prSet presAssocID="{1FFB0005-3163-4EFC-B775-69E6FEA69D83}" presName="parTx" presStyleLbl="revTx" presStyleIdx="1" presStyleCnt="6" custLinFactY="-11817" custLinFactNeighborY="-100000">
        <dgm:presLayoutVars>
          <dgm:chMax val="0"/>
          <dgm:chPref val="0"/>
        </dgm:presLayoutVars>
      </dgm:prSet>
      <dgm:spPr/>
    </dgm:pt>
    <dgm:pt modelId="{63164EF5-488F-4B80-AAEB-74FF36B71EBA}" type="pres">
      <dgm:prSet presAssocID="{B54FD16D-81A6-47D3-8B5E-1D42088D2390}" presName="sibTrans" presStyleCnt="0"/>
      <dgm:spPr/>
    </dgm:pt>
    <dgm:pt modelId="{DE723862-AFDA-4DB5-A265-903E8B3E01FA}" type="pres">
      <dgm:prSet presAssocID="{14139182-1C7C-45B0-83F8-2BBAEEC7C681}" presName="compNode" presStyleCnt="0"/>
      <dgm:spPr/>
    </dgm:pt>
    <dgm:pt modelId="{C3AB4030-FDF5-407F-BF01-5B140A4868F7}" type="pres">
      <dgm:prSet presAssocID="{14139182-1C7C-45B0-83F8-2BBAEEC7C681}" presName="bgRect" presStyleLbl="bgShp" presStyleIdx="2" presStyleCnt="6" custLinFactY="35604" custLinFactNeighborY="100000"/>
      <dgm:spPr/>
    </dgm:pt>
    <dgm:pt modelId="{69E4BE3B-9F5A-4E51-9A61-D1D2DEB2B69A}" type="pres">
      <dgm:prSet presAssocID="{14139182-1C7C-45B0-83F8-2BBAEEC7C681}" presName="iconRect" presStyleLbl="node1" presStyleIdx="2" presStyleCnt="6" custLinFactY="100000" custLinFactNeighborY="14655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ximize"/>
        </a:ext>
      </dgm:extLst>
    </dgm:pt>
    <dgm:pt modelId="{B530450A-C5CA-411B-80D4-8B3B9AA3C09F}" type="pres">
      <dgm:prSet presAssocID="{14139182-1C7C-45B0-83F8-2BBAEEC7C681}" presName="spaceRect" presStyleCnt="0"/>
      <dgm:spPr/>
    </dgm:pt>
    <dgm:pt modelId="{A7A34B9B-12E5-4D54-8521-699024396203}" type="pres">
      <dgm:prSet presAssocID="{14139182-1C7C-45B0-83F8-2BBAEEC7C681}" presName="parTx" presStyleLbl="revTx" presStyleIdx="2" presStyleCnt="6" custLinFactY="35604" custLinFactNeighborY="100000">
        <dgm:presLayoutVars>
          <dgm:chMax val="0"/>
          <dgm:chPref val="0"/>
        </dgm:presLayoutVars>
      </dgm:prSet>
      <dgm:spPr/>
    </dgm:pt>
    <dgm:pt modelId="{A6B51221-95B8-4035-9A34-05899E5350BB}" type="pres">
      <dgm:prSet presAssocID="{EA7C3EAD-3A5A-45EA-BFDB-94FC5F9767B9}" presName="sibTrans" presStyleCnt="0"/>
      <dgm:spPr/>
    </dgm:pt>
    <dgm:pt modelId="{118428F6-6376-4245-B842-067849A74DD4}" type="pres">
      <dgm:prSet presAssocID="{F42E89A2-9681-4A30-972C-5690035C09FC}" presName="compNode" presStyleCnt="0"/>
      <dgm:spPr/>
    </dgm:pt>
    <dgm:pt modelId="{D5BEFC09-81DB-49E0-90C6-4636347203E1}" type="pres">
      <dgm:prSet presAssocID="{F42E89A2-9681-4A30-972C-5690035C09FC}" presName="bgRect" presStyleLbl="bgShp" presStyleIdx="3" presStyleCnt="6" custLinFactY="-100000" custLinFactNeighborY="-135210"/>
      <dgm:spPr/>
    </dgm:pt>
    <dgm:pt modelId="{F35A4D89-2671-408D-87AA-D96877E4576B}" type="pres">
      <dgm:prSet presAssocID="{F42E89A2-9681-4A30-972C-5690035C09FC}" presName="iconRect" presStyleLbl="node1" presStyleIdx="3" presStyleCnt="6" custFlipHor="1" custLinFactY="-200000" custLinFactNeighborY="-22765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ne arrow Straight"/>
        </a:ext>
      </dgm:extLst>
    </dgm:pt>
    <dgm:pt modelId="{7DD8570F-B510-4342-8D48-D2C8C37F1A93}" type="pres">
      <dgm:prSet presAssocID="{F42E89A2-9681-4A30-972C-5690035C09FC}" presName="spaceRect" presStyleCnt="0"/>
      <dgm:spPr/>
    </dgm:pt>
    <dgm:pt modelId="{31A31088-BC8A-41EE-AB63-F27DFA4E8E62}" type="pres">
      <dgm:prSet presAssocID="{F42E89A2-9681-4A30-972C-5690035C09FC}" presName="parTx" presStyleLbl="revTx" presStyleIdx="3" presStyleCnt="6" custLinFactY="-100000" custLinFactNeighborY="-135210">
        <dgm:presLayoutVars>
          <dgm:chMax val="0"/>
          <dgm:chPref val="0"/>
        </dgm:presLayoutVars>
      </dgm:prSet>
      <dgm:spPr/>
    </dgm:pt>
    <dgm:pt modelId="{2627BEC4-A85A-4794-BB78-58E95D7D0120}" type="pres">
      <dgm:prSet presAssocID="{052D34B9-EE16-4DE1-9F13-0C36F0B6B7F9}" presName="sibTrans" presStyleCnt="0"/>
      <dgm:spPr/>
    </dgm:pt>
    <dgm:pt modelId="{037753CD-78D5-4DB5-8C4B-90A45CF59952}" type="pres">
      <dgm:prSet presAssocID="{C605AF6B-9847-48EC-8AD1-77BFB07F2275}" presName="compNode" presStyleCnt="0"/>
      <dgm:spPr/>
    </dgm:pt>
    <dgm:pt modelId="{9E020DDB-C71E-49C9-B680-DCF40D0B09FC}" type="pres">
      <dgm:prSet presAssocID="{C605AF6B-9847-48EC-8AD1-77BFB07F2275}" presName="bgRect" presStyleLbl="bgShp" presStyleIdx="4" presStyleCnt="6" custLinFactY="25270" custLinFactNeighborY="100000"/>
      <dgm:spPr/>
    </dgm:pt>
    <dgm:pt modelId="{1A17EBA9-0964-43CB-BBB9-E1C004FAB680}" type="pres">
      <dgm:prSet presAssocID="{C605AF6B-9847-48EC-8AD1-77BFB07F2275}" presName="iconRect" presStyleLbl="node1" presStyleIdx="4" presStyleCnt="6" custLinFactY="100000" custLinFactNeighborY="127763"/>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ocument"/>
        </a:ext>
      </dgm:extLst>
    </dgm:pt>
    <dgm:pt modelId="{ED1EE46D-D318-41ED-A8AB-03E4F03DA546}" type="pres">
      <dgm:prSet presAssocID="{C605AF6B-9847-48EC-8AD1-77BFB07F2275}" presName="spaceRect" presStyleCnt="0"/>
      <dgm:spPr/>
    </dgm:pt>
    <dgm:pt modelId="{88632019-32F7-4443-A84B-F642D238E960}" type="pres">
      <dgm:prSet presAssocID="{C605AF6B-9847-48EC-8AD1-77BFB07F2275}" presName="parTx" presStyleLbl="revTx" presStyleIdx="4" presStyleCnt="6" custLinFactY="25270" custLinFactNeighborY="100000">
        <dgm:presLayoutVars>
          <dgm:chMax val="0"/>
          <dgm:chPref val="0"/>
        </dgm:presLayoutVars>
      </dgm:prSet>
      <dgm:spPr/>
    </dgm:pt>
    <dgm:pt modelId="{DA34A154-E19C-4D9D-8FF7-E38EAAA0D3DC}" type="pres">
      <dgm:prSet presAssocID="{1EA4D52B-0547-4FB0-B263-3FCD25D5A60E}" presName="sibTrans" presStyleCnt="0"/>
      <dgm:spPr/>
    </dgm:pt>
    <dgm:pt modelId="{19B45C74-C532-4497-8949-36EA775E696C}" type="pres">
      <dgm:prSet presAssocID="{FCFC28EC-7239-46BC-85E1-4A42280C0B8E}" presName="compNode" presStyleCnt="0"/>
      <dgm:spPr/>
    </dgm:pt>
    <dgm:pt modelId="{73E0B640-A0A0-46AC-BB92-967175049A61}" type="pres">
      <dgm:prSet presAssocID="{FCFC28EC-7239-46BC-85E1-4A42280C0B8E}" presName="bgRect" presStyleLbl="bgShp" presStyleIdx="5" presStyleCnt="6" custLinFactY="-17700" custLinFactNeighborY="-100000"/>
      <dgm:spPr/>
    </dgm:pt>
    <dgm:pt modelId="{7EB2B21C-4215-4F97-8A9C-C0ACDAAA0399}" type="pres">
      <dgm:prSet presAssocID="{FCFC28EC-7239-46BC-85E1-4A42280C0B8E}" presName="iconRect" presStyleLbl="node1" presStyleIdx="5" presStyleCnt="6" custLinFactY="-100000" custLinFactNeighborY="-11400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laybook"/>
        </a:ext>
      </dgm:extLst>
    </dgm:pt>
    <dgm:pt modelId="{7B54B6C2-B13F-4F15-B244-9DCE6338AAC1}" type="pres">
      <dgm:prSet presAssocID="{FCFC28EC-7239-46BC-85E1-4A42280C0B8E}" presName="spaceRect" presStyleCnt="0"/>
      <dgm:spPr/>
    </dgm:pt>
    <dgm:pt modelId="{EEACF1DB-415D-4542-A1CA-83BBB911305A}" type="pres">
      <dgm:prSet presAssocID="{FCFC28EC-7239-46BC-85E1-4A42280C0B8E}" presName="parTx" presStyleLbl="revTx" presStyleIdx="5" presStyleCnt="6" custLinFactY="-17700" custLinFactNeighborY="-100000">
        <dgm:presLayoutVars>
          <dgm:chMax val="0"/>
          <dgm:chPref val="0"/>
        </dgm:presLayoutVars>
      </dgm:prSet>
      <dgm:spPr/>
    </dgm:pt>
  </dgm:ptLst>
  <dgm:cxnLst>
    <dgm:cxn modelId="{53A2443E-3BB0-47D8-BB27-C76422D0846C}" type="presOf" srcId="{C605AF6B-9847-48EC-8AD1-77BFB07F2275}" destId="{88632019-32F7-4443-A84B-F642D238E960}" srcOrd="0" destOrd="0" presId="urn:microsoft.com/office/officeart/2018/2/layout/IconVerticalSolidList"/>
    <dgm:cxn modelId="{2E0B3468-1869-4139-A9CE-8709F357518C}" srcId="{D3C32B07-4498-4E7E-BCE2-2A8C1F25FEF3}" destId="{14139182-1C7C-45B0-83F8-2BBAEEC7C681}" srcOrd="2" destOrd="0" parTransId="{E4E368CB-E8AC-4E44-9DD9-CCCF7A46E205}" sibTransId="{EA7C3EAD-3A5A-45EA-BFDB-94FC5F9767B9}"/>
    <dgm:cxn modelId="{761CB356-3A8F-4097-8FB3-0A15A557B46E}" type="presOf" srcId="{D3C32B07-4498-4E7E-BCE2-2A8C1F25FEF3}" destId="{8F7029F1-F462-447A-824B-AF7E00D6997E}" srcOrd="0" destOrd="0" presId="urn:microsoft.com/office/officeart/2018/2/layout/IconVerticalSolidList"/>
    <dgm:cxn modelId="{3B838058-CCAF-480F-9C4D-215BB4AE1418}" srcId="{D3C32B07-4498-4E7E-BCE2-2A8C1F25FEF3}" destId="{F42E89A2-9681-4A30-972C-5690035C09FC}" srcOrd="3" destOrd="0" parTransId="{CC23D8EC-91CB-41EB-BD32-B0E326315076}" sibTransId="{052D34B9-EE16-4DE1-9F13-0C36F0B6B7F9}"/>
    <dgm:cxn modelId="{7A4DE282-AFAA-46CF-848C-783C088B0BDD}" srcId="{D3C32B07-4498-4E7E-BCE2-2A8C1F25FEF3}" destId="{FCFC28EC-7239-46BC-85E1-4A42280C0B8E}" srcOrd="5" destOrd="0" parTransId="{312B7920-BF8F-44B5-B5AF-D35BB7EB84C7}" sibTransId="{47DD21A0-26A7-4A36-86EB-DFE6243B4613}"/>
    <dgm:cxn modelId="{E3D79A9E-F7B0-4746-9174-6E37CD06501E}" type="presOf" srcId="{FCFC28EC-7239-46BC-85E1-4A42280C0B8E}" destId="{EEACF1DB-415D-4542-A1CA-83BBB911305A}" srcOrd="0" destOrd="0" presId="urn:microsoft.com/office/officeart/2018/2/layout/IconVerticalSolidList"/>
    <dgm:cxn modelId="{E223BAA1-C6EA-47A6-999E-F79644AE01BC}" type="presOf" srcId="{E1368BCC-8D4A-46C2-A50B-3FCBF3BD1A5B}" destId="{A17AE523-7DB4-4F01-A690-E21C31431193}" srcOrd="0" destOrd="0" presId="urn:microsoft.com/office/officeart/2018/2/layout/IconVerticalSolidList"/>
    <dgm:cxn modelId="{4B368AA8-BAAA-4846-A0BC-14950A8A4686}" srcId="{D3C32B07-4498-4E7E-BCE2-2A8C1F25FEF3}" destId="{1FFB0005-3163-4EFC-B775-69E6FEA69D83}" srcOrd="1" destOrd="0" parTransId="{C0A99253-0A2B-4CD0-9171-A7C88CB20312}" sibTransId="{B54FD16D-81A6-47D3-8B5E-1D42088D2390}"/>
    <dgm:cxn modelId="{05FE27B5-2695-4C0D-9C7C-B2775CA27F49}" type="presOf" srcId="{14139182-1C7C-45B0-83F8-2BBAEEC7C681}" destId="{A7A34B9B-12E5-4D54-8521-699024396203}" srcOrd="0" destOrd="0" presId="urn:microsoft.com/office/officeart/2018/2/layout/IconVerticalSolidList"/>
    <dgm:cxn modelId="{FA3EE9B9-489C-455A-82BF-206F8180A56A}" srcId="{D3C32B07-4498-4E7E-BCE2-2A8C1F25FEF3}" destId="{C605AF6B-9847-48EC-8AD1-77BFB07F2275}" srcOrd="4" destOrd="0" parTransId="{B1CE9612-C81C-4A3F-9AF0-B063E19506F3}" sibTransId="{1EA4D52B-0547-4FB0-B263-3FCD25D5A60E}"/>
    <dgm:cxn modelId="{20E71BE9-1FAC-45ED-896D-BCE4BE3A10A4}" type="presOf" srcId="{1FFB0005-3163-4EFC-B775-69E6FEA69D83}" destId="{473026E8-3490-4E46-BB33-3BF8A52735FF}" srcOrd="0" destOrd="0" presId="urn:microsoft.com/office/officeart/2018/2/layout/IconVerticalSolidList"/>
    <dgm:cxn modelId="{34C4EFF4-9F48-473A-933F-1B5F36CD9EC5}" type="presOf" srcId="{F42E89A2-9681-4A30-972C-5690035C09FC}" destId="{31A31088-BC8A-41EE-AB63-F27DFA4E8E62}" srcOrd="0" destOrd="0" presId="urn:microsoft.com/office/officeart/2018/2/layout/IconVerticalSolidList"/>
    <dgm:cxn modelId="{2A656FFC-1C78-4043-8E46-B41599D1E2C8}" srcId="{D3C32B07-4498-4E7E-BCE2-2A8C1F25FEF3}" destId="{E1368BCC-8D4A-46C2-A50B-3FCBF3BD1A5B}" srcOrd="0" destOrd="0" parTransId="{4CFC94A5-6A3E-46AE-A1AC-37F54AC8BA90}" sibTransId="{17796D7C-7A6F-4CD1-AD0D-5895FD36BBF3}"/>
    <dgm:cxn modelId="{1DF04DFB-C59B-40F0-AF40-26510009E337}" type="presParOf" srcId="{8F7029F1-F462-447A-824B-AF7E00D6997E}" destId="{4F0AD61C-9ADA-4B0C-8D81-746FBDFBC486}" srcOrd="0" destOrd="0" presId="urn:microsoft.com/office/officeart/2018/2/layout/IconVerticalSolidList"/>
    <dgm:cxn modelId="{D2EF354E-E4CC-4F8C-92CC-027445A57AF0}" type="presParOf" srcId="{4F0AD61C-9ADA-4B0C-8D81-746FBDFBC486}" destId="{1694E294-8EC8-4CB2-8F4D-CC8F2D080E7A}" srcOrd="0" destOrd="0" presId="urn:microsoft.com/office/officeart/2018/2/layout/IconVerticalSolidList"/>
    <dgm:cxn modelId="{83230170-D39A-46DB-96B6-0A2F6526C5F4}" type="presParOf" srcId="{4F0AD61C-9ADA-4B0C-8D81-746FBDFBC486}" destId="{88941E5C-CA81-47ED-8DFA-B342C542AF04}" srcOrd="1" destOrd="0" presId="urn:microsoft.com/office/officeart/2018/2/layout/IconVerticalSolidList"/>
    <dgm:cxn modelId="{5BF647C3-F093-4235-8A22-97483C8AB3E1}" type="presParOf" srcId="{4F0AD61C-9ADA-4B0C-8D81-746FBDFBC486}" destId="{227E09FD-733B-45DA-9306-DF4B783D2A85}" srcOrd="2" destOrd="0" presId="urn:microsoft.com/office/officeart/2018/2/layout/IconVerticalSolidList"/>
    <dgm:cxn modelId="{EBA09602-33E2-4491-9D0E-5C9B03F4C66A}" type="presParOf" srcId="{4F0AD61C-9ADA-4B0C-8D81-746FBDFBC486}" destId="{A17AE523-7DB4-4F01-A690-E21C31431193}" srcOrd="3" destOrd="0" presId="urn:microsoft.com/office/officeart/2018/2/layout/IconVerticalSolidList"/>
    <dgm:cxn modelId="{92A1CF26-2385-49F1-B1D1-160C7FA431A9}" type="presParOf" srcId="{8F7029F1-F462-447A-824B-AF7E00D6997E}" destId="{BAF03C54-86C6-4A10-93E7-407141167994}" srcOrd="1" destOrd="0" presId="urn:microsoft.com/office/officeart/2018/2/layout/IconVerticalSolidList"/>
    <dgm:cxn modelId="{5FEE7233-41EF-4468-85F4-7DB3B2204712}" type="presParOf" srcId="{8F7029F1-F462-447A-824B-AF7E00D6997E}" destId="{52C65A8D-8B03-4476-BAED-EA8299CD2A39}" srcOrd="2" destOrd="0" presId="urn:microsoft.com/office/officeart/2018/2/layout/IconVerticalSolidList"/>
    <dgm:cxn modelId="{AD058A71-392A-4D7C-A355-0E4AD0D445D0}" type="presParOf" srcId="{52C65A8D-8B03-4476-BAED-EA8299CD2A39}" destId="{22D716F8-E913-4E47-9C48-CBE4A784F163}" srcOrd="0" destOrd="0" presId="urn:microsoft.com/office/officeart/2018/2/layout/IconVerticalSolidList"/>
    <dgm:cxn modelId="{A3CD1FFD-E46C-4005-B028-2B0D2428EC1E}" type="presParOf" srcId="{52C65A8D-8B03-4476-BAED-EA8299CD2A39}" destId="{29ED2B40-0392-4EFE-AA37-06332E84AB4E}" srcOrd="1" destOrd="0" presId="urn:microsoft.com/office/officeart/2018/2/layout/IconVerticalSolidList"/>
    <dgm:cxn modelId="{A4A6CF0B-B111-4850-BCCD-EA8C449D6B61}" type="presParOf" srcId="{52C65A8D-8B03-4476-BAED-EA8299CD2A39}" destId="{6C9E97B2-BE91-4194-816F-2663EAC58289}" srcOrd="2" destOrd="0" presId="urn:microsoft.com/office/officeart/2018/2/layout/IconVerticalSolidList"/>
    <dgm:cxn modelId="{E80A130C-4F62-420A-8934-E02E750B1FF2}" type="presParOf" srcId="{52C65A8D-8B03-4476-BAED-EA8299CD2A39}" destId="{473026E8-3490-4E46-BB33-3BF8A52735FF}" srcOrd="3" destOrd="0" presId="urn:microsoft.com/office/officeart/2018/2/layout/IconVerticalSolidList"/>
    <dgm:cxn modelId="{D366D56B-B5B6-4EC8-B3EF-5356F0E8FE17}" type="presParOf" srcId="{8F7029F1-F462-447A-824B-AF7E00D6997E}" destId="{63164EF5-488F-4B80-AAEB-74FF36B71EBA}" srcOrd="3" destOrd="0" presId="urn:microsoft.com/office/officeart/2018/2/layout/IconVerticalSolidList"/>
    <dgm:cxn modelId="{54373932-9B56-4C00-B2EA-4F40B2B792D1}" type="presParOf" srcId="{8F7029F1-F462-447A-824B-AF7E00D6997E}" destId="{DE723862-AFDA-4DB5-A265-903E8B3E01FA}" srcOrd="4" destOrd="0" presId="urn:microsoft.com/office/officeart/2018/2/layout/IconVerticalSolidList"/>
    <dgm:cxn modelId="{A2E8B039-B9C3-4A3F-836F-31CD235A5450}" type="presParOf" srcId="{DE723862-AFDA-4DB5-A265-903E8B3E01FA}" destId="{C3AB4030-FDF5-407F-BF01-5B140A4868F7}" srcOrd="0" destOrd="0" presId="urn:microsoft.com/office/officeart/2018/2/layout/IconVerticalSolidList"/>
    <dgm:cxn modelId="{1C72F328-2C62-4288-8C32-BC2AA6D20BFC}" type="presParOf" srcId="{DE723862-AFDA-4DB5-A265-903E8B3E01FA}" destId="{69E4BE3B-9F5A-4E51-9A61-D1D2DEB2B69A}" srcOrd="1" destOrd="0" presId="urn:microsoft.com/office/officeart/2018/2/layout/IconVerticalSolidList"/>
    <dgm:cxn modelId="{4ACE89DA-D6B3-4449-954A-3C5D733E4F32}" type="presParOf" srcId="{DE723862-AFDA-4DB5-A265-903E8B3E01FA}" destId="{B530450A-C5CA-411B-80D4-8B3B9AA3C09F}" srcOrd="2" destOrd="0" presId="urn:microsoft.com/office/officeart/2018/2/layout/IconVerticalSolidList"/>
    <dgm:cxn modelId="{67400281-843D-42C1-9248-35C40729FABC}" type="presParOf" srcId="{DE723862-AFDA-4DB5-A265-903E8B3E01FA}" destId="{A7A34B9B-12E5-4D54-8521-699024396203}" srcOrd="3" destOrd="0" presId="urn:microsoft.com/office/officeart/2018/2/layout/IconVerticalSolidList"/>
    <dgm:cxn modelId="{945CF256-542B-476C-975D-32D583B4F3FB}" type="presParOf" srcId="{8F7029F1-F462-447A-824B-AF7E00D6997E}" destId="{A6B51221-95B8-4035-9A34-05899E5350BB}" srcOrd="5" destOrd="0" presId="urn:microsoft.com/office/officeart/2018/2/layout/IconVerticalSolidList"/>
    <dgm:cxn modelId="{C1ADB15E-4075-4F81-B049-811514B51CC8}" type="presParOf" srcId="{8F7029F1-F462-447A-824B-AF7E00D6997E}" destId="{118428F6-6376-4245-B842-067849A74DD4}" srcOrd="6" destOrd="0" presId="urn:microsoft.com/office/officeart/2018/2/layout/IconVerticalSolidList"/>
    <dgm:cxn modelId="{4DBC96DF-E2BF-42B8-9BEB-03DC76965ED6}" type="presParOf" srcId="{118428F6-6376-4245-B842-067849A74DD4}" destId="{D5BEFC09-81DB-49E0-90C6-4636347203E1}" srcOrd="0" destOrd="0" presId="urn:microsoft.com/office/officeart/2018/2/layout/IconVerticalSolidList"/>
    <dgm:cxn modelId="{B402E190-3F3C-42C0-9EC3-E259CA710B37}" type="presParOf" srcId="{118428F6-6376-4245-B842-067849A74DD4}" destId="{F35A4D89-2671-408D-87AA-D96877E4576B}" srcOrd="1" destOrd="0" presId="urn:microsoft.com/office/officeart/2018/2/layout/IconVerticalSolidList"/>
    <dgm:cxn modelId="{A3C797D2-3C2B-4AAA-B774-4F6996659425}" type="presParOf" srcId="{118428F6-6376-4245-B842-067849A74DD4}" destId="{7DD8570F-B510-4342-8D48-D2C8C37F1A93}" srcOrd="2" destOrd="0" presId="urn:microsoft.com/office/officeart/2018/2/layout/IconVerticalSolidList"/>
    <dgm:cxn modelId="{739116B4-E35C-4011-B820-BA9A47256F8B}" type="presParOf" srcId="{118428F6-6376-4245-B842-067849A74DD4}" destId="{31A31088-BC8A-41EE-AB63-F27DFA4E8E62}" srcOrd="3" destOrd="0" presId="urn:microsoft.com/office/officeart/2018/2/layout/IconVerticalSolidList"/>
    <dgm:cxn modelId="{CABBB207-C2FC-49A0-9454-4F36D3543732}" type="presParOf" srcId="{8F7029F1-F462-447A-824B-AF7E00D6997E}" destId="{2627BEC4-A85A-4794-BB78-58E95D7D0120}" srcOrd="7" destOrd="0" presId="urn:microsoft.com/office/officeart/2018/2/layout/IconVerticalSolidList"/>
    <dgm:cxn modelId="{371B1B6B-9573-4138-A1E9-655E01618DCC}" type="presParOf" srcId="{8F7029F1-F462-447A-824B-AF7E00D6997E}" destId="{037753CD-78D5-4DB5-8C4B-90A45CF59952}" srcOrd="8" destOrd="0" presId="urn:microsoft.com/office/officeart/2018/2/layout/IconVerticalSolidList"/>
    <dgm:cxn modelId="{855528D8-4F1E-4A30-9AE2-2557215F2E2B}" type="presParOf" srcId="{037753CD-78D5-4DB5-8C4B-90A45CF59952}" destId="{9E020DDB-C71E-49C9-B680-DCF40D0B09FC}" srcOrd="0" destOrd="0" presId="urn:microsoft.com/office/officeart/2018/2/layout/IconVerticalSolidList"/>
    <dgm:cxn modelId="{BDFD9EA0-794B-4C92-ABD3-94E0BE66E9C8}" type="presParOf" srcId="{037753CD-78D5-4DB5-8C4B-90A45CF59952}" destId="{1A17EBA9-0964-43CB-BBB9-E1C004FAB680}" srcOrd="1" destOrd="0" presId="urn:microsoft.com/office/officeart/2018/2/layout/IconVerticalSolidList"/>
    <dgm:cxn modelId="{D72F61C1-EAE0-467F-AACB-890F15CA37D8}" type="presParOf" srcId="{037753CD-78D5-4DB5-8C4B-90A45CF59952}" destId="{ED1EE46D-D318-41ED-A8AB-03E4F03DA546}" srcOrd="2" destOrd="0" presId="urn:microsoft.com/office/officeart/2018/2/layout/IconVerticalSolidList"/>
    <dgm:cxn modelId="{C756DF43-A7E3-44A4-BC8A-F7998B3C2B66}" type="presParOf" srcId="{037753CD-78D5-4DB5-8C4B-90A45CF59952}" destId="{88632019-32F7-4443-A84B-F642D238E960}" srcOrd="3" destOrd="0" presId="urn:microsoft.com/office/officeart/2018/2/layout/IconVerticalSolidList"/>
    <dgm:cxn modelId="{46E56A86-1D41-4167-BFF5-4CC914412551}" type="presParOf" srcId="{8F7029F1-F462-447A-824B-AF7E00D6997E}" destId="{DA34A154-E19C-4D9D-8FF7-E38EAAA0D3DC}" srcOrd="9" destOrd="0" presId="urn:microsoft.com/office/officeart/2018/2/layout/IconVerticalSolidList"/>
    <dgm:cxn modelId="{C5CAC2BC-8FA9-4A25-9FD2-67973522EF22}" type="presParOf" srcId="{8F7029F1-F462-447A-824B-AF7E00D6997E}" destId="{19B45C74-C532-4497-8949-36EA775E696C}" srcOrd="10" destOrd="0" presId="urn:microsoft.com/office/officeart/2018/2/layout/IconVerticalSolidList"/>
    <dgm:cxn modelId="{0E2DF9A8-E7DB-40D7-9328-0135D785977E}" type="presParOf" srcId="{19B45C74-C532-4497-8949-36EA775E696C}" destId="{73E0B640-A0A0-46AC-BB92-967175049A61}" srcOrd="0" destOrd="0" presId="urn:microsoft.com/office/officeart/2018/2/layout/IconVerticalSolidList"/>
    <dgm:cxn modelId="{3520C78E-213D-48C6-B258-2C154872F8DC}" type="presParOf" srcId="{19B45C74-C532-4497-8949-36EA775E696C}" destId="{7EB2B21C-4215-4F97-8A9C-C0ACDAAA0399}" srcOrd="1" destOrd="0" presId="urn:microsoft.com/office/officeart/2018/2/layout/IconVerticalSolidList"/>
    <dgm:cxn modelId="{904C6EE2-370F-4F39-89DB-9EC293BC8D08}" type="presParOf" srcId="{19B45C74-C532-4497-8949-36EA775E696C}" destId="{7B54B6C2-B13F-4F15-B244-9DCE6338AAC1}" srcOrd="2" destOrd="0" presId="urn:microsoft.com/office/officeart/2018/2/layout/IconVerticalSolidList"/>
    <dgm:cxn modelId="{7E08A022-F17B-4EC7-AC9D-73A988877C40}" type="presParOf" srcId="{19B45C74-C532-4497-8949-36EA775E696C}" destId="{EEACF1DB-415D-4542-A1CA-83BBB911305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294-8EC8-4CB2-8F4D-CC8F2D080E7A}">
      <dsp:nvSpPr>
        <dsp:cNvPr id="0" name=""/>
        <dsp:cNvSpPr/>
      </dsp:nvSpPr>
      <dsp:spPr>
        <a:xfrm>
          <a:off x="0" y="1888480"/>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941E5C-CA81-47ED-8DFA-B342C542AF04}">
      <dsp:nvSpPr>
        <dsp:cNvPr id="0" name=""/>
        <dsp:cNvSpPr/>
      </dsp:nvSpPr>
      <dsp:spPr>
        <a:xfrm>
          <a:off x="219852" y="1980007"/>
          <a:ext cx="399731" cy="39973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7AE523-7DB4-4F01-A690-E21C31431193}">
      <dsp:nvSpPr>
        <dsp:cNvPr id="0" name=""/>
        <dsp:cNvSpPr/>
      </dsp:nvSpPr>
      <dsp:spPr>
        <a:xfrm>
          <a:off x="839435" y="1816470"/>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US" sz="2000" kern="1200"/>
            <a:t>Try using functions instead of scripts. Functions are generally faster</a:t>
          </a:r>
        </a:p>
      </dsp:txBody>
      <dsp:txXfrm>
        <a:off x="839435" y="1816470"/>
        <a:ext cx="10411469" cy="726784"/>
      </dsp:txXfrm>
    </dsp:sp>
    <dsp:sp modelId="{22D716F8-E913-4E47-9C48-CBE4A784F163}">
      <dsp:nvSpPr>
        <dsp:cNvPr id="0" name=""/>
        <dsp:cNvSpPr/>
      </dsp:nvSpPr>
      <dsp:spPr>
        <a:xfrm>
          <a:off x="0" y="97517"/>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D2B40-0392-4EFE-AA37-06332E84AB4E}">
      <dsp:nvSpPr>
        <dsp:cNvPr id="0" name=""/>
        <dsp:cNvSpPr/>
      </dsp:nvSpPr>
      <dsp:spPr>
        <a:xfrm>
          <a:off x="219852" y="280553"/>
          <a:ext cx="399731" cy="399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3026E8-3490-4E46-BB33-3BF8A52735FF}">
      <dsp:nvSpPr>
        <dsp:cNvPr id="0" name=""/>
        <dsp:cNvSpPr/>
      </dsp:nvSpPr>
      <dsp:spPr>
        <a:xfrm>
          <a:off x="839435" y="97517"/>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US" sz="2000" b="1" kern="1200"/>
            <a:t>Pre-allocate</a:t>
          </a:r>
          <a:r>
            <a:rPr lang="en-US" sz="2000" kern="1200"/>
            <a:t> memory instead of letting arrays be resized dynamically </a:t>
          </a:r>
        </a:p>
      </dsp:txBody>
      <dsp:txXfrm>
        <a:off x="839435" y="97517"/>
        <a:ext cx="10411469" cy="726784"/>
      </dsp:txXfrm>
    </dsp:sp>
    <dsp:sp modelId="{C3AB4030-FDF5-407F-BF01-5B140A4868F7}">
      <dsp:nvSpPr>
        <dsp:cNvPr id="0" name=""/>
        <dsp:cNvSpPr/>
      </dsp:nvSpPr>
      <dsp:spPr>
        <a:xfrm>
          <a:off x="0" y="2804214"/>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4BE3B-9F5A-4E51-9A61-D1D2DEB2B69A}">
      <dsp:nvSpPr>
        <dsp:cNvPr id="0" name=""/>
        <dsp:cNvSpPr/>
      </dsp:nvSpPr>
      <dsp:spPr>
        <a:xfrm>
          <a:off x="219852" y="2967753"/>
          <a:ext cx="399731" cy="399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A34B9B-12E5-4D54-8521-699024396203}">
      <dsp:nvSpPr>
        <dsp:cNvPr id="0" name=""/>
        <dsp:cNvSpPr/>
      </dsp:nvSpPr>
      <dsp:spPr>
        <a:xfrm>
          <a:off x="839435" y="2804214"/>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US" sz="2000" kern="1200"/>
            <a:t>Create a new variable rather than assigning data of a different type to an existing variable </a:t>
          </a:r>
        </a:p>
      </dsp:txBody>
      <dsp:txXfrm>
        <a:off x="839435" y="2804214"/>
        <a:ext cx="10411469" cy="726784"/>
      </dsp:txXfrm>
    </dsp:sp>
    <dsp:sp modelId="{D5BEFC09-81DB-49E0-90C6-4636347203E1}">
      <dsp:nvSpPr>
        <dsp:cNvPr id="0" name=""/>
        <dsp:cNvSpPr/>
      </dsp:nvSpPr>
      <dsp:spPr>
        <a:xfrm>
          <a:off x="0" y="1017677"/>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A4D89-2671-408D-87AA-D96877E4576B}">
      <dsp:nvSpPr>
        <dsp:cNvPr id="0" name=""/>
        <dsp:cNvSpPr/>
      </dsp:nvSpPr>
      <dsp:spPr>
        <a:xfrm flipH="1">
          <a:off x="219852" y="1181197"/>
          <a:ext cx="399731" cy="39973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A31088-BC8A-41EE-AB63-F27DFA4E8E62}">
      <dsp:nvSpPr>
        <dsp:cNvPr id="0" name=""/>
        <dsp:cNvSpPr/>
      </dsp:nvSpPr>
      <dsp:spPr>
        <a:xfrm>
          <a:off x="839435" y="1017677"/>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US" sz="2000" b="1" kern="1200"/>
            <a:t>Vectorize</a:t>
          </a:r>
          <a:r>
            <a:rPr lang="en-US" sz="2000" kern="1200"/>
            <a:t> – Use matrix and vector operations instead of for-loops </a:t>
          </a:r>
        </a:p>
      </dsp:txBody>
      <dsp:txXfrm>
        <a:off x="839435" y="1017677"/>
        <a:ext cx="10411469" cy="726784"/>
      </dsp:txXfrm>
    </dsp:sp>
    <dsp:sp modelId="{9E020DDB-C71E-49C9-B680-DCF40D0B09FC}">
      <dsp:nvSpPr>
        <dsp:cNvPr id="0" name=""/>
        <dsp:cNvSpPr/>
      </dsp:nvSpPr>
      <dsp:spPr>
        <a:xfrm>
          <a:off x="0" y="4545811"/>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7EBA9-0964-43CB-BBB9-E1C004FAB680}">
      <dsp:nvSpPr>
        <dsp:cNvPr id="0" name=""/>
        <dsp:cNvSpPr/>
      </dsp:nvSpPr>
      <dsp:spPr>
        <a:xfrm>
          <a:off x="219852" y="4709592"/>
          <a:ext cx="399731" cy="39973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632019-32F7-4443-A84B-F642D238E960}">
      <dsp:nvSpPr>
        <dsp:cNvPr id="0" name=""/>
        <dsp:cNvSpPr/>
      </dsp:nvSpPr>
      <dsp:spPr>
        <a:xfrm>
          <a:off x="839435" y="4545811"/>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IN" sz="2000" kern="1200"/>
            <a:t>Avoid printing too much data on the screen, reuse existing graphics handles</a:t>
          </a:r>
          <a:endParaRPr lang="en-US" sz="2000" kern="1200"/>
        </a:p>
      </dsp:txBody>
      <dsp:txXfrm>
        <a:off x="839435" y="4545811"/>
        <a:ext cx="10411469" cy="726784"/>
      </dsp:txXfrm>
    </dsp:sp>
    <dsp:sp modelId="{73E0B640-A0A0-46AC-BB92-967175049A61}">
      <dsp:nvSpPr>
        <dsp:cNvPr id="0" name=""/>
        <dsp:cNvSpPr/>
      </dsp:nvSpPr>
      <dsp:spPr>
        <a:xfrm>
          <a:off x="0" y="3688681"/>
          <a:ext cx="11250905" cy="72678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2B21C-4215-4F97-8A9C-C0ACDAAA0399}">
      <dsp:nvSpPr>
        <dsp:cNvPr id="0" name=""/>
        <dsp:cNvSpPr/>
      </dsp:nvSpPr>
      <dsp:spPr>
        <a:xfrm>
          <a:off x="219852" y="3852171"/>
          <a:ext cx="399731" cy="3997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ACF1DB-415D-4542-A1CA-83BBB911305A}">
      <dsp:nvSpPr>
        <dsp:cNvPr id="0" name=""/>
        <dsp:cNvSpPr/>
      </dsp:nvSpPr>
      <dsp:spPr>
        <a:xfrm>
          <a:off x="839435" y="3688681"/>
          <a:ext cx="10411469" cy="72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18" tIns="76918" rIns="76918" bIns="76918" numCol="1" spcCol="1270" anchor="ctr" anchorCtr="0">
          <a:noAutofit/>
        </a:bodyPr>
        <a:lstStyle/>
        <a:p>
          <a:pPr marL="0" lvl="0" indent="0" algn="l" defTabSz="889000">
            <a:lnSpc>
              <a:spcPct val="100000"/>
            </a:lnSpc>
            <a:spcBef>
              <a:spcPct val="0"/>
            </a:spcBef>
            <a:spcAft>
              <a:spcPct val="35000"/>
            </a:spcAft>
            <a:buNone/>
          </a:pPr>
          <a:r>
            <a:rPr lang="en-US" sz="2000" b="0" i="0" kern="1200"/>
            <a:t>Place independent operations outside loops to avoid redundant computations</a:t>
          </a:r>
          <a:endParaRPr lang="en-US" sz="2000" kern="1200"/>
        </a:p>
      </dsp:txBody>
      <dsp:txXfrm>
        <a:off x="839435" y="3688681"/>
        <a:ext cx="10411469" cy="7267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F993C83-2184-4286-ABE1-941A40B40C8F}" type="datetimeFigureOut">
              <a:rPr lang="en-US" smtClean="0"/>
              <a:pPr/>
              <a:t>3/20/2025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09:36:11.005"/>
    </inkml:context>
    <inkml:brush xml:id="br0">
      <inkml:brushProperty name="width" value="0.3" units="cm"/>
      <inkml:brushProperty name="height" value="0.6" units="cm"/>
      <inkml:brushProperty name="color" value="#D78824"/>
      <inkml:brushProperty name="tip" value="rectangle"/>
      <inkml:brushProperty name="rasterOp" value="maskPen"/>
      <inkml:brushProperty name="ignorePressure" value="1"/>
    </inkml:brush>
  </inkml:definitions>
  <inkml:trace contextRef="#ctx0" brushRef="#br0">1 176,'25'-1,"45"-8,-2 0,-52 7,177-18,-164 15,-1-1,1-2,-1-1,43-20,-49 20,1 1,0 2,0 0,0 1,37-3,-24 3,45-11,-56 9,-2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09:37:18.657"/>
    </inkml:context>
    <inkml:brush xml:id="br0">
      <inkml:brushProperty name="width" value="0.3" units="cm"/>
      <inkml:brushProperty name="height" value="0.6" units="cm"/>
      <inkml:brushProperty name="color" value="#007FA8"/>
      <inkml:brushProperty name="tip" value="rectangle"/>
      <inkml:brushProperty name="rasterOp" value="maskPen"/>
      <inkml:brushProperty name="ignorePressure" value="1"/>
    </inkml:brush>
  </inkml:definitions>
  <inkml:trace contextRef="#ctx0" brushRef="#br0">1 355,'13'0,"42"1,79-11,-116 7,0 0,-1-1,1-1,-1-1,0-1,-1 0,1-1,21-14,38-31,100-63,-163 108,-1 0,1-1,-1 0,-1-1,0-1,0 0,14-20,-12 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09:38:51.285"/>
    </inkml:context>
    <inkml:brush xml:id="br0">
      <inkml:brushProperty name="width" value="0.4" units="cm"/>
      <inkml:brushProperty name="height" value="0.8" units="cm"/>
      <inkml:brushProperty name="color" value="#892421"/>
      <inkml:brushProperty name="tip" value="rectangle"/>
      <inkml:brushProperty name="rasterOp" value="maskPen"/>
      <inkml:brushProperty name="ignorePressure" value="1"/>
    </inkml:brush>
  </inkml:definitions>
  <inkml:trace contextRef="#ctx0" brushRef="#br0">0 509,'20'-2,"0"-2,-1 1,1-2,-1-1,0 0,-1-2,34-18,-1 1,-19 10,-1-1,-1-2,-1 0,0-2,39-37,1-13,59-80,-94 108,-21 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09:39:24.301"/>
    </inkml:context>
    <inkml:brush xml:id="br0">
      <inkml:brushProperty name="width" value="0.4" units="cm"/>
      <inkml:brushProperty name="height" value="0.8" units="cm"/>
      <inkml:brushProperty name="color" value="#892421"/>
      <inkml:brushProperty name="tip" value="rectangle"/>
      <inkml:brushProperty name="rasterOp" value="maskPen"/>
      <inkml:brushProperty name="ignorePressure" value="1"/>
    </inkml:brush>
  </inkml:definitions>
  <inkml:trace contextRef="#ctx0" brushRef="#br0">1 614,'7'0,"1"-1,-1-1,0 1,1-1,-1 0,0-1,0 0,0 0,-1-1,1 1,6-6,11-9,30-27,-49 41,36-37,-2-1,47-65,-70 83,-1 0,-1-1,18-46,-30 67,0 1,0-1,0 1,1 0,-1 0,1 0,0 0,0 0,0 1,0-1,5-2,44-23,0 0,-33 14,0-1,26-27,-33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09:40:16.532"/>
    </inkml:context>
    <inkml:brush xml:id="br0">
      <inkml:brushProperty name="width" value="0.4" units="cm"/>
      <inkml:brushProperty name="height" value="0.8" units="cm"/>
      <inkml:brushProperty name="color" value="#367A2F"/>
      <inkml:brushProperty name="tip" value="rectangle"/>
      <inkml:brushProperty name="rasterOp" value="maskPen"/>
      <inkml:brushProperty name="ignorePressure" value="1"/>
    </inkml:brush>
  </inkml:definitions>
  <inkml:trace contextRef="#ctx0" brushRef="#br0">0 392,'2'-1,"0"1,-1-1,1 1,0-1,0 0,-1 0,1 0,-1 0,1 0,-1 0,1 0,-1 0,2-3,4-2,14-11,196-171,-166 135,-35 35,2-1,0 2,1 1,22-16,-23 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4:08:47.526"/>
    </inkml:context>
    <inkml:brush xml:id="br0">
      <inkml:brushProperty name="width" value="0.4" units="cm"/>
      <inkml:brushProperty name="height" value="0.8" units="cm"/>
      <inkml:brushProperty name="color" value="#B57F00"/>
      <inkml:brushProperty name="tip" value="rectangle"/>
      <inkml:brushProperty name="rasterOp" value="maskPen"/>
      <inkml:brushProperty name="ignorePressure" value="1"/>
    </inkml:brush>
  </inkml:definitions>
  <inkml:trace contextRef="#ctx0" brushRef="#br0">0 441,'12'-2,"-1"0,0-1,0 0,-1-1,1 0,-1-1,0 0,0 0,15-12,13-4,37-17,61-34,-80 35,-39 24,0 2,1 0,0 1,1 1,26-10,-32 13,-1 0,-1 0,1-1,-1-1,0 0,-1 0,0-1,17-19,28-23,-38 38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1T14:27:02.230"/>
    </inkml:context>
    <inkml:brush xml:id="br0">
      <inkml:brushProperty name="width" value="0.3" units="cm"/>
      <inkml:brushProperty name="height" value="0.6" units="cm"/>
      <inkml:brushProperty name="color" value="#D78824"/>
      <inkml:brushProperty name="tip" value="rectangle"/>
      <inkml:brushProperty name="rasterOp" value="maskPen"/>
      <inkml:brushProperty name="ignorePressure" value="1"/>
    </inkml:brush>
  </inkml:definitions>
  <inkml:trace contextRef="#ctx0" brushRef="#br0">1 507,'25'-3,"45"-23,-2 0,-52 20,177-51,-164 42,-1-2,1-6,-1-3,43-58,-49 58,1 3,0 5,0 1,0 2,37-8,-24 9,45-33,-56 27,-2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0T19:45:19.941"/>
    </inkml:context>
    <inkml:brush xml:id="br0">
      <inkml:brushProperty name="width" value="0.4" units="cm"/>
      <inkml:brushProperty name="height" value="0.8" units="cm"/>
      <inkml:brushProperty name="color" value="#004B87"/>
      <inkml:brushProperty name="transparency" value="76"/>
      <inkml:brushProperty name="tip" value="rectangle"/>
      <inkml:brushProperty name="rasterOp" value="maskPen"/>
      <inkml:brushProperty name="ignorePressure" value="1"/>
    </inkml:brush>
  </inkml:definitions>
  <inkml:trace contextRef="#ctx0" brushRef="#br0">0 375,'11'-1,"-1"-1,0-1,0 0,0 0,0-1,-1 0,1-1,-1 0,17-12,27-12,-44 25,37-16,0-1,-2-2,69-48,-86 53,0 2,2 0,0 2,42-15,-57 23,-1-1,0-1,21-15,-22 14,7-4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053241F-7ED4-45AC-844C-15DB0D5F9CCD}" type="datetimeFigureOut">
              <a:rPr lang="en-US" smtClean="0"/>
              <a:pPr/>
              <a:t>3/20/2025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athworks.com/help/parallel-computing/ensure-that-parfor-loop-iterations-are-independent.html" TargetMode="External"/><Relationship Id="rId7" Type="http://schemas.openxmlformats.org/officeDocument/2006/relationships/hyperlink" Target="https://www.mathworks.com/help/parallel-computing/troubleshoot-variables-in-parfor-loops.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mathworks.com/help/parallel-computing/parallel.pool.parfeval.html" TargetMode="External"/><Relationship Id="rId5" Type="http://schemas.openxmlformats.org/officeDocument/2006/relationships/hyperlink" Target="https://www.mathworks.com/help/parallel-computing/troubleshoot-variables-in-parfor-loops.html#bvjfiq1-1" TargetMode="External"/><Relationship Id="rId4" Type="http://schemas.openxmlformats.org/officeDocument/2006/relationships/hyperlink" Target="https://www.mathworks.com/help/parallel-computing/nested-parfor-loops-and-for-loops.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works.com/help/parallel-computing/choose-between-thread-based-and-process-based-environments.html#mw_6bbf0761-74c0-404e-9db6-77b82c7c138c"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www.mathworks.com/help/parallel-computing/parallel.pool.tocbytes.html" TargetMode="External"/><Relationship Id="rId4" Type="http://schemas.openxmlformats.org/officeDocument/2006/relationships/hyperlink" Target="https://www.mathworks.com/help/parallel-computing/parallel.pool.ticbytes.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www.mathworks.com/help/matlab/ref/parfor.html" TargetMode="External"/><Relationship Id="rId3" Type="http://schemas.openxmlformats.org/officeDocument/2006/relationships/hyperlink" Target="https://www.mathworks.com/products/matlab.html" TargetMode="External"/><Relationship Id="rId7" Type="http://schemas.openxmlformats.org/officeDocument/2006/relationships/hyperlink" Target="https://uk.mathworks.com/products/matlab-parallel-server.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uk.mathworks.com/products/parallel-computing.html" TargetMode="External"/><Relationship Id="rId5" Type="http://schemas.openxmlformats.org/officeDocument/2006/relationships/hyperlink" Target="https://uk.mathworks.com/products/simulink.html" TargetMode="External"/><Relationship Id="rId10" Type="http://schemas.openxmlformats.org/officeDocument/2006/relationships/hyperlink" Target="https://www.mathworks.com/help/matlab/ref/tall.tall.html" TargetMode="External"/><Relationship Id="rId4" Type="http://schemas.openxmlformats.org/officeDocument/2006/relationships/hyperlink" Target="https://uk.mathworks.com/products/matlab.html" TargetMode="External"/><Relationship Id="rId9" Type="http://schemas.openxmlformats.org/officeDocument/2006/relationships/hyperlink" Target="https://www.mathworks.com/help/simulink/slref/parsim.html"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thworks.com/help/matlab/matlab_prog/preallocating-arrays.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mathworks.com/help/matlab/matlab_prog/vectorization.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301474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p:spPr>
        <p:txBody>
          <a:bodyPr/>
          <a:lstStyle/>
          <a:p>
            <a:r>
              <a:rPr lang="en-GB">
                <a:solidFill>
                  <a:prstClr val="black"/>
                </a:solidFill>
              </a:rPr>
              <a:t>The MathWorks</a:t>
            </a:r>
          </a:p>
        </p:txBody>
      </p:sp>
      <p:sp>
        <p:nvSpPr>
          <p:cNvPr id="49155" name="Rectangle 7"/>
          <p:cNvSpPr>
            <a:spLocks noGrp="1" noChangeArrowheads="1"/>
          </p:cNvSpPr>
          <p:nvPr>
            <p:ph type="sldNum" sz="quarter" idx="5"/>
          </p:nvPr>
        </p:nvSpPr>
        <p:spPr>
          <a:noFill/>
        </p:spPr>
        <p:txBody>
          <a:bodyPr/>
          <a:lstStyle/>
          <a:p>
            <a:fld id="{26681D4D-93FB-4819-B448-D81BEF3D7F0F}" type="slidenum">
              <a:rPr lang="en-GB" smtClean="0">
                <a:solidFill>
                  <a:prstClr val="black"/>
                </a:solidFill>
              </a:rPr>
              <a:pPr/>
              <a:t>14</a:t>
            </a:fld>
            <a:endParaRPr lang="en-GB">
              <a:solidFill>
                <a:prstClr val="black"/>
              </a:solidFill>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normAutofit fontScale="92500" lnSpcReduction="10000"/>
          </a:bodyPr>
          <a:lstStyle/>
          <a:p>
            <a:pPr defTabSz="986525">
              <a:defRPr/>
            </a:pPr>
            <a:r>
              <a:rPr lang="de-DE" sz="1300" err="1"/>
              <a:t>Those</a:t>
            </a:r>
            <a:r>
              <a:rPr lang="de-DE" sz="1300"/>
              <a:t> of you licensed to use Parallel Computing Toolbox will install it alongside MATLAB</a:t>
            </a:r>
            <a:r>
              <a:rPr lang="de-DE"/>
              <a:t>; </a:t>
            </a:r>
            <a:r>
              <a:rPr lang="de-DE" b="1"/>
              <a:t>we will use the term "MATLAB Client" to refer to the machine with the Toolbox installed.</a:t>
            </a:r>
            <a:r>
              <a:rPr lang="de-DE" sz="1300" b="1"/>
              <a:t> </a:t>
            </a:r>
            <a:r>
              <a:rPr lang="de-DE"/>
              <a:t>The Toolbox will allow you</a:t>
            </a:r>
            <a:r>
              <a:rPr lang="de-DE" sz="1300"/>
              <a:t> to be more productive with your multicore processors by utilizing MATLAB computational engines called workers.</a:t>
            </a:r>
            <a:r>
              <a:rPr lang="de-DE"/>
              <a:t>  These</a:t>
            </a:r>
            <a:r>
              <a:rPr lang="de-DE" sz="1300"/>
              <a:t> workers are controlled by your MATLAB session and allow you to use the full potential of your hardware to speed up your workflow.</a:t>
            </a:r>
            <a:r>
              <a:rPr lang="de-DE"/>
              <a:t> </a:t>
            </a:r>
            <a:r>
              <a:rPr lang="de-DE" sz="1300"/>
              <a:t> You can use workers interactively or send work for them to run in the background</a:t>
            </a:r>
            <a:r>
              <a:rPr lang="de-DE"/>
              <a:t>.  </a:t>
            </a:r>
            <a:endParaRPr lang="de-DE" sz="1300">
              <a:cs typeface="Calibri"/>
            </a:endParaRPr>
          </a:p>
          <a:p>
            <a:pPr defTabSz="986525">
              <a:defRPr/>
            </a:pPr>
            <a:endParaRPr lang="de-DE" sz="1300"/>
          </a:p>
          <a:p>
            <a:r>
              <a:rPr lang="en-US" i="0"/>
              <a:t>Workers form the basis for CPU-based parallel workflows. When you have a collection of workers with inter-process communication, we call that a “parallel pool.”</a:t>
            </a:r>
            <a:r>
              <a:rPr lang="en-US"/>
              <a:t> </a:t>
            </a:r>
            <a:r>
              <a:rPr lang="en-US" b="1"/>
              <a:t>You can initialize and manage a parallel pool "programmatically" -- using MATLAB code -- or</a:t>
            </a:r>
            <a:r>
              <a:rPr lang="en-US" b="1" i="0"/>
              <a:t> </a:t>
            </a:r>
            <a:r>
              <a:rPr lang="en-US" b="1"/>
              <a:t>"interactively" -- from</a:t>
            </a:r>
            <a:r>
              <a:rPr lang="en-US" b="1" i="0"/>
              <a:t> this icon in the MATLAB Desktop Environment.</a:t>
            </a:r>
            <a:r>
              <a:rPr lang="en-US" b="1"/>
              <a:t> </a:t>
            </a:r>
            <a:r>
              <a:rPr lang="en-US" sz="1300"/>
              <a:t>Parallel Computing Toolbox handles the work involved in dividing up tasks and computations and assigning them to workers in the parallel pool, thereby enabling your resources to perform parallel computing.</a:t>
            </a:r>
            <a:endParaRPr lang="en-US" sz="1300">
              <a:cs typeface="Calibri"/>
            </a:endParaRPr>
          </a:p>
          <a:p>
            <a:endParaRPr lang="en-US" sz="1300"/>
          </a:p>
          <a:p>
            <a:pPr defTabSz="966612">
              <a:defRPr/>
            </a:pPr>
            <a:r>
              <a:rPr lang="de-DE" sz="1300"/>
              <a:t>The behind-the-scenes work is all encapsulated in easy-to-use syntax, sometimes as simple as just changing one word, and you never have to leave the familiarity of the MATLAB desktop environment.</a:t>
            </a:r>
            <a:endParaRPr lang="de-DE" sz="1300">
              <a:cs typeface="Calibri"/>
            </a:endParaRPr>
          </a:p>
          <a:p>
            <a:r>
              <a:rPr lang="en-US"/>
              <a:t> </a:t>
            </a:r>
            <a:endParaRPr lang="en-US" sz="1300">
              <a:cs typeface="Calibri"/>
            </a:endParaRPr>
          </a:p>
          <a:p>
            <a:r>
              <a:rPr lang="en-US" sz="1300"/>
              <a:t>In general, you should not run more MATLAB </a:t>
            </a:r>
            <a:r>
              <a:rPr lang="en-US"/>
              <a:t>workers [previous: computational</a:t>
            </a:r>
            <a:r>
              <a:rPr lang="en-US" sz="1300"/>
              <a:t> engines</a:t>
            </a:r>
            <a:r>
              <a:rPr lang="en-US"/>
              <a:t>]</a:t>
            </a:r>
            <a:r>
              <a:rPr lang="en-US" sz="1300"/>
              <a:t> than the number of physical cores available to your machine; otherwise, you are likely to have resource contention.</a:t>
            </a:r>
            <a:r>
              <a:rPr lang="en-US"/>
              <a:t> </a:t>
            </a:r>
            <a:endParaRPr lang="en-GB" sz="1300"/>
          </a:p>
          <a:p>
            <a:endParaRPr lang="en-US" sz="1300"/>
          </a:p>
          <a:p>
            <a:r>
              <a:rPr lang="en-US" sz="1300"/>
              <a:t>*next*</a:t>
            </a:r>
            <a:endParaRPr lang="de-CH" sz="1300"/>
          </a:p>
          <a:p>
            <a:endParaRPr lang="de-CH" sz="1300"/>
          </a:p>
          <a:p>
            <a:endParaRPr lang="de-CH" sz="1300"/>
          </a:p>
          <a:p>
            <a:endParaRPr lang="en-GB" sz="1300"/>
          </a:p>
          <a:p>
            <a:pPr eaLnBrk="1" hangingPunct="1"/>
            <a:endParaRPr lang="en-US" b="0"/>
          </a:p>
        </p:txBody>
      </p:sp>
    </p:spTree>
    <p:extLst>
      <p:ext uri="{BB962C8B-B14F-4D97-AF65-F5344CB8AC3E}">
        <p14:creationId xmlns:p14="http://schemas.microsoft.com/office/powerpoint/2010/main" val="1593870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352217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75947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50245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30725" y="2200275"/>
            <a:ext cx="19550063" cy="10996613"/>
          </a:xfrm>
        </p:spPr>
      </p:sp>
      <p:sp>
        <p:nvSpPr>
          <p:cNvPr id="3" name="Notes Placeholder 2"/>
          <p:cNvSpPr>
            <a:spLocks noGrp="1"/>
          </p:cNvSpPr>
          <p:nvPr>
            <p:ph type="body" idx="1"/>
          </p:nvPr>
        </p:nvSpPr>
        <p:spPr/>
        <p:txBody>
          <a:bodyPr/>
          <a:lstStyle/>
          <a:p>
            <a:pPr defTabSz="966612">
              <a:defRPr/>
            </a:pPr>
            <a:r>
              <a:rPr lang="en-US" baseline="0"/>
              <a:t>Now that we’ve covered the basics, let’s start with the easiest-to-use, and work </a:t>
            </a:r>
            <a:r>
              <a:rPr lang="en-US"/>
              <a:t>our</a:t>
            </a:r>
            <a:r>
              <a:rPr lang="en-US" baseline="0"/>
              <a:t> way down.</a:t>
            </a:r>
          </a:p>
          <a:p>
            <a:pPr defTabSz="966612">
              <a:defRPr/>
            </a:pPr>
            <a:endParaRPr lang="en-US" baseline="0"/>
          </a:p>
          <a:p>
            <a:r>
              <a:rPr lang="en-US" baseline="0"/>
              <a:t>Some parallel constructs in MATLAB are easier to get started with, but offer less control. This includes automatic parallel support in certain toolboxes, where it could be as simple as passing a flag to enable parallel features</a:t>
            </a:r>
          </a:p>
          <a:p>
            <a:endParaRPr lang="en-US" baseline="0">
              <a:cs typeface="Calibri"/>
            </a:endParaRPr>
          </a:p>
          <a:p>
            <a:endParaRPr lang="en-US" baseline="0">
              <a:cs typeface="Calibri"/>
            </a:endParaRPr>
          </a:p>
          <a:p>
            <a:endParaRPr lang="en-US" baseline="0"/>
          </a:p>
          <a:p>
            <a:r>
              <a:rPr lang="en-US" baseline="0"/>
              <a:t>*next*</a:t>
            </a:r>
            <a:endParaRPr lang="en-US" baseline="0">
              <a:cs typeface="Calibri"/>
            </a:endParaRPr>
          </a:p>
          <a:p>
            <a:endParaRPr lang="en-US" baseline="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536370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30725" y="2200275"/>
            <a:ext cx="19550063" cy="10996613"/>
          </a:xfrm>
        </p:spPr>
      </p:sp>
      <p:sp>
        <p:nvSpPr>
          <p:cNvPr id="3" name="Notes Placeholder 2"/>
          <p:cNvSpPr>
            <a:spLocks noGrp="1"/>
          </p:cNvSpPr>
          <p:nvPr>
            <p:ph type="body" idx="1"/>
          </p:nvPr>
        </p:nvSpPr>
        <p:spPr/>
        <p:txBody>
          <a:bodyPr/>
          <a:lstStyle/>
          <a:p>
            <a:pPr defTabSz="966612">
              <a:defRPr/>
            </a:pPr>
            <a:r>
              <a:rPr lang="en-US" baseline="0"/>
              <a:t>Others require more knowledge of parallel computing, but offer more granular control such as parfor and </a:t>
            </a:r>
            <a:r>
              <a:rPr lang="en-US" baseline="0" err="1"/>
              <a:t>parsim</a:t>
            </a:r>
            <a:r>
              <a:rPr lang="en-US" baseline="0"/>
              <a:t>.  If your bottleneck does not involve a function with automatic parallel support, there are plenty of parallel constructs available in MATLAB that give you more control over what and how something is parallelized.</a:t>
            </a:r>
            <a:r>
              <a:rPr lang="en-US"/>
              <a:t> </a:t>
            </a:r>
            <a:endParaRPr lang="en-US" baseline="0"/>
          </a:p>
          <a:p>
            <a:r>
              <a:rPr lang="en-US"/>
              <a:t>The Parallel Computing team at MathWorks is actively adding more constructs and improving existing ones.</a:t>
            </a:r>
            <a:endParaRPr lang="en-US">
              <a:cs typeface="Calibri"/>
            </a:endParaRPr>
          </a:p>
          <a:p>
            <a:endParaRPr lang="en-US"/>
          </a:p>
          <a:p>
            <a:r>
              <a:rPr lang="en-US" baseline="0"/>
              <a:t>*next*</a:t>
            </a:r>
            <a:endParaRPr lang="en-US" baseline="0">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821532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799613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ftr" sz="quarter" idx="4"/>
          </p:nvPr>
        </p:nvSpPr>
        <p:spPr/>
        <p:txBody>
          <a:bodyPr/>
          <a:lstStyle/>
          <a:p>
            <a:r>
              <a:rPr lang="en-GB"/>
              <a:t>The MathWorks</a:t>
            </a:r>
          </a:p>
        </p:txBody>
      </p:sp>
      <p:sp>
        <p:nvSpPr>
          <p:cNvPr id="71683" name="Rectangle 7"/>
          <p:cNvSpPr>
            <a:spLocks noGrp="1" noChangeArrowheads="1"/>
          </p:cNvSpPr>
          <p:nvPr>
            <p:ph type="sldNum" sz="quarter" idx="5"/>
          </p:nvPr>
        </p:nvSpPr>
        <p:spPr/>
        <p:txBody>
          <a:bodyPr/>
          <a:lstStyle/>
          <a:p>
            <a:fld id="{D5EA254B-6D1E-4281-AFD2-68AC373305A9}" type="slidenum">
              <a:rPr lang="en-GB" smtClean="0"/>
              <a:pPr/>
              <a:t>23</a:t>
            </a:fld>
            <a:endParaRPr lang="en-GB"/>
          </a:p>
        </p:txBody>
      </p:sp>
      <p:sp>
        <p:nvSpPr>
          <p:cNvPr id="71685" name="Rectangle 3"/>
          <p:cNvSpPr>
            <a:spLocks noGrp="1" noChangeArrowheads="1"/>
          </p:cNvSpPr>
          <p:nvPr>
            <p:ph type="body" idx="1"/>
          </p:nvPr>
        </p:nvSpPr>
        <p:spPr/>
        <p:txBody>
          <a:bodyPr>
            <a:normAutofit/>
          </a:bodyPr>
          <a:lstStyle/>
          <a:p>
            <a:r>
              <a:rPr lang="en-GB"/>
              <a:t>The following illustration will give you more insight into what happens when parfor executes.</a:t>
            </a:r>
          </a:p>
          <a:p>
            <a:endParaRPr lang="en-GB"/>
          </a:p>
          <a:p>
            <a:r>
              <a:rPr lang="en-GB"/>
              <a:t>[click] In this example, MATLAB has access to 3 workers. They are assigned tasks to run and once a worker has finished its current task, it can be assigned additional work.</a:t>
            </a:r>
          </a:p>
          <a:p>
            <a:endParaRPr lang="en-GB"/>
          </a:p>
          <a:p>
            <a:r>
              <a:rPr lang="en-GB"/>
              <a:t>Finally, the results are collected, and can be displayed in MATLAB.</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52914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912330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i="0">
                <a:solidFill>
                  <a:srgbClr val="212121"/>
                </a:solidFill>
                <a:effectLst/>
                <a:latin typeface="Roboto" panose="02000000000000000000" pitchFamily="2" charset="0"/>
              </a:rPr>
              <a:t>A </a:t>
            </a:r>
            <a:r>
              <a:rPr lang="en-US" err="1"/>
              <a:t>DataQueue</a:t>
            </a:r>
            <a:r>
              <a:rPr lang="en-US" b="0" i="0">
                <a:solidFill>
                  <a:srgbClr val="212121"/>
                </a:solidFill>
                <a:effectLst/>
                <a:latin typeface="Roboto" panose="02000000000000000000" pitchFamily="2" charset="0"/>
              </a:rPr>
              <a:t> enables asynchronous sending data or messages from workers back to the client in a parallel pool while a computation is carried out. For example, you can get intermediate values and an indication of the progress of the computation. </a:t>
            </a:r>
            <a:r>
              <a:rPr lang="en-US"/>
              <a:t>One useful application of this is being able to view the progress of your parallel computation.</a:t>
            </a:r>
            <a:endParaRPr lang="en-US">
              <a:cs typeface="Calibri"/>
            </a:endParaRPr>
          </a:p>
          <a:p>
            <a:endParaRPr lang="en-US">
              <a:cs typeface="Calibri"/>
            </a:endParaRPr>
          </a:p>
          <a:p>
            <a:r>
              <a:rPr lang="en-US"/>
              <a:t>[click] To get started, we construct the [click] </a:t>
            </a:r>
            <a:r>
              <a:rPr lang="en-US" err="1"/>
              <a:t>dataqueue</a:t>
            </a:r>
            <a:r>
              <a:rPr lang="en-US"/>
              <a:t> and create a [click] waitbar which we will use to view our progress.  We then specify [click] what action will take place every time a worker triggers the </a:t>
            </a:r>
            <a:r>
              <a:rPr lang="en-US" err="1"/>
              <a:t>dataqueue</a:t>
            </a:r>
            <a:r>
              <a:rPr lang="en-US"/>
              <a:t>.  In this case, we want to run a function, nUpdateWaitbar, which will update the waitbar.   We use the afterEach construct to trigger the nUpdateWaitbar function after [click] each iteration in the parfor, as indicated by the send construct.  You can also use afterEach with parfeval.</a:t>
            </a:r>
            <a:endParaRPr lang="en-US">
              <a:cs typeface="Calibri"/>
            </a:endParaRPr>
          </a:p>
          <a:p>
            <a:endParaRPr lang="en-US">
              <a:cs typeface="Calibri"/>
            </a:endParaRPr>
          </a:p>
          <a:p>
            <a:r>
              <a:rPr lang="en-US"/>
              <a:t>As the parfor-loop runs, the workers notify the client after their calculation has finished. This triggers the [click] nUpdateWaitbar function, which updates the indicated progress of the parallel workers.</a:t>
            </a:r>
            <a:endParaRPr lang="en-US">
              <a:cs typeface="Calibri"/>
            </a:endParaRPr>
          </a:p>
          <a:p>
            <a:endParaRPr lang="en-US">
              <a:cs typeface="Calibri"/>
            </a:endParaRPr>
          </a:p>
          <a:p>
            <a:r>
              <a:rPr lang="en-US"/>
              <a:t>[click] The key components of this workflow, are</a:t>
            </a:r>
            <a:endParaRPr lang="en-US">
              <a:cs typeface="Calibri"/>
            </a:endParaRPr>
          </a:p>
          <a:p>
            <a:r>
              <a:rPr lang="en-US"/>
              <a:t>• </a:t>
            </a:r>
            <a:r>
              <a:rPr lang="en-US" err="1"/>
              <a:t>dataQueue</a:t>
            </a:r>
            <a:endParaRPr lang="en-US">
              <a:cs typeface="Calibri"/>
            </a:endParaRPr>
          </a:p>
          <a:p>
            <a:r>
              <a:rPr lang="en-US"/>
              <a:t>• afterEach</a:t>
            </a:r>
            <a:endParaRPr lang="en-US">
              <a:cs typeface="Calibri"/>
            </a:endParaRPr>
          </a:p>
          <a:p>
            <a:r>
              <a:rPr lang="en-US"/>
              <a:t>• send</a:t>
            </a:r>
            <a:endParaRPr lang="en-US">
              <a:cs typeface="Calibri"/>
            </a:endParaRPr>
          </a:p>
          <a:p>
            <a:r>
              <a:rPr lang="en-US"/>
              <a:t>• and the function you provide to run after each iteration. </a:t>
            </a:r>
            <a:endParaRPr lang="en-US">
              <a:cs typeface="Calibri"/>
            </a:endParaRPr>
          </a:p>
          <a:p>
            <a:endParaRPr lang="en-US">
              <a:cs typeface="Calibri"/>
            </a:endParaRPr>
          </a:p>
          <a:p>
            <a:r>
              <a:rPr lang="en-US"/>
              <a:t>*next*</a:t>
            </a:r>
            <a:endParaRPr lang="en-US">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87646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2567644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Grp="1" noChangeArrowheads="1"/>
          </p:cNvSpPr>
          <p:nvPr>
            <p:ph type="ftr" sz="quarter" idx="4"/>
          </p:nvPr>
        </p:nvSpPr>
        <p:spPr/>
        <p:txBody>
          <a:bodyPr/>
          <a:lstStyle/>
          <a:p>
            <a:r>
              <a:rPr lang="en-GB"/>
              <a:t>The MathWorks</a:t>
            </a:r>
          </a:p>
        </p:txBody>
      </p:sp>
      <p:sp>
        <p:nvSpPr>
          <p:cNvPr id="71683" name="Rectangle 7"/>
          <p:cNvSpPr>
            <a:spLocks noGrp="1" noChangeArrowheads="1"/>
          </p:cNvSpPr>
          <p:nvPr>
            <p:ph type="sldNum" sz="quarter" idx="5"/>
          </p:nvPr>
        </p:nvSpPr>
        <p:spPr/>
        <p:txBody>
          <a:bodyPr/>
          <a:lstStyle/>
          <a:p>
            <a:fld id="{D5EA254B-6D1E-4281-AFD2-68AC373305A9}" type="slidenum">
              <a:rPr lang="en-GB" smtClean="0"/>
              <a:pPr/>
              <a:t>27</a:t>
            </a:fld>
            <a:endParaRPr lang="en-GB"/>
          </a:p>
        </p:txBody>
      </p:sp>
      <p:sp>
        <p:nvSpPr>
          <p:cNvPr id="71685" name="Rectangle 3"/>
          <p:cNvSpPr>
            <a:spLocks noGrp="1" noChangeArrowheads="1"/>
          </p:cNvSpPr>
          <p:nvPr>
            <p:ph type="body" idx="1"/>
          </p:nvPr>
        </p:nvSpPr>
        <p:spPr/>
        <p:txBody>
          <a:bodyPr>
            <a:normAutofit fontScale="92500" lnSpcReduction="10000"/>
          </a:bodyPr>
          <a:lstStyle/>
          <a:p>
            <a:r>
              <a:rPr lang="en-GB"/>
              <a:t>Another common parallel construct is </a:t>
            </a:r>
            <a:r>
              <a:rPr lang="en-GB" err="1"/>
              <a:t>parfeval</a:t>
            </a:r>
            <a:r>
              <a:rPr lang="en-GB"/>
              <a:t>, short for parallel </a:t>
            </a:r>
            <a:r>
              <a:rPr lang="en-GB" err="1"/>
              <a:t>feval</a:t>
            </a:r>
            <a:r>
              <a:rPr lang="en-GB"/>
              <a:t>.  This parallel construct is similar to parfor-loops, because it utilizes parallel workers to run multiple tasks in parallel. The difference is, it operates only on functions and it is asynchronous, or non-blocking with respect to MATLAB. Unlike parfor-loops, </a:t>
            </a:r>
            <a:r>
              <a:rPr lang="en-GB" err="1"/>
              <a:t>parfeval</a:t>
            </a:r>
            <a:r>
              <a:rPr lang="en-GB"/>
              <a:t> allows you to continue executing commands in MATLAB while the parallel work completes in the background.  If you do not have Parallel Computing Toolbox, </a:t>
            </a:r>
            <a:r>
              <a:rPr lang="en-GB" err="1"/>
              <a:t>parfeval</a:t>
            </a:r>
            <a:r>
              <a:rPr lang="en-GB"/>
              <a:t> will run in serial.</a:t>
            </a:r>
            <a:endParaRPr lang="en-GB">
              <a:cs typeface="Calibri"/>
            </a:endParaRPr>
          </a:p>
          <a:p>
            <a:endParaRPr lang="en-GB">
              <a:cs typeface="Calibri"/>
            </a:endParaRPr>
          </a:p>
          <a:p>
            <a:r>
              <a:rPr lang="en-GB"/>
              <a:t>[click] </a:t>
            </a:r>
            <a:r>
              <a:rPr lang="en-GB" err="1"/>
              <a:t>parfeval</a:t>
            </a:r>
            <a:r>
              <a:rPr lang="en-GB"/>
              <a:t> creates a queue of tasks that each execute a function on a parallel worker.  The queue is such that the next item in the queue is always executed on the next available worker in the pool, thereby preserving order of execution.</a:t>
            </a:r>
            <a:endParaRPr lang="en-GB">
              <a:cs typeface="Calibri"/>
            </a:endParaRPr>
          </a:p>
          <a:p>
            <a:endParaRPr lang="en-GB">
              <a:cs typeface="Calibri"/>
            </a:endParaRPr>
          </a:p>
          <a:p>
            <a:r>
              <a:rPr lang="en-GB"/>
              <a:t>After tasks are queued up for execution, you are free to use MATLAB on other tasks without having to wait on the queued tasks. When they are done, you can retrieve results of the computation using </a:t>
            </a:r>
            <a:r>
              <a:rPr lang="en-GB" err="1"/>
              <a:t>fetchNext</a:t>
            </a:r>
            <a:r>
              <a:rPr lang="en-GB"/>
              <a:t>. You can also add or delete tasks from the queue.  As you pull results, if you find the result you are looking for, you can cancel the remainder of the queue and stop the computation.</a:t>
            </a:r>
            <a:endParaRPr lang="en-GB">
              <a:cs typeface="Calibri"/>
            </a:endParaRPr>
          </a:p>
          <a:p>
            <a:endParaRPr lang="en-GB">
              <a:cs typeface="Calibri"/>
            </a:endParaRPr>
          </a:p>
          <a:p>
            <a:r>
              <a:rPr lang="en-GB" err="1"/>
              <a:t>Parfeval</a:t>
            </a:r>
            <a:r>
              <a:rPr lang="en-GB"/>
              <a:t> also distributes work to the parallel workers in a different manner than parfor. As you saw, instead of transferring groups of tasks to the parallel workers, </a:t>
            </a:r>
            <a:r>
              <a:rPr lang="en-GB" err="1"/>
              <a:t>parfeval</a:t>
            </a:r>
            <a:r>
              <a:rPr lang="en-GB"/>
              <a:t> transfers one task at a time.  If your tasks or iterations have significantly different runtimes, </a:t>
            </a:r>
            <a:r>
              <a:rPr lang="en-GB" err="1"/>
              <a:t>parfeval</a:t>
            </a:r>
            <a:r>
              <a:rPr lang="en-GB"/>
              <a:t> will help avoid idle workers that can be caused by grouping tasks.</a:t>
            </a:r>
            <a:endParaRPr lang="en-GB">
              <a:cs typeface="Calibri"/>
            </a:endParaRPr>
          </a:p>
          <a:p>
            <a:endParaRPr lang="en-GB">
              <a:cs typeface="Calibri"/>
            </a:endParaRPr>
          </a:p>
          <a:p>
            <a:r>
              <a:rPr lang="en-GB"/>
              <a:t>That being said, parfor will still most likely be your go-to solution, </a:t>
            </a:r>
            <a:r>
              <a:rPr lang="en-GB" sz="1200" kern="1200">
                <a:solidFill>
                  <a:schemeClr val="tx1"/>
                </a:solidFill>
                <a:effectLst/>
                <a:latin typeface="+mn-lt"/>
                <a:ea typeface="+mn-ea"/>
                <a:cs typeface="+mn-cs"/>
              </a:rPr>
              <a:t>but keep </a:t>
            </a:r>
            <a:r>
              <a:rPr lang="en-GB" sz="1200" kern="1200" err="1">
                <a:solidFill>
                  <a:schemeClr val="tx1"/>
                </a:solidFill>
                <a:effectLst/>
                <a:latin typeface="+mn-lt"/>
                <a:ea typeface="+mn-ea"/>
                <a:cs typeface="+mn-cs"/>
              </a:rPr>
              <a:t>parfeval</a:t>
            </a:r>
            <a:r>
              <a:rPr lang="en-GB" sz="1200" kern="1200">
                <a:solidFill>
                  <a:schemeClr val="tx1"/>
                </a:solidFill>
                <a:effectLst/>
                <a:latin typeface="+mn-lt"/>
                <a:ea typeface="+mn-ea"/>
                <a:cs typeface="+mn-cs"/>
              </a:rPr>
              <a:t> in mind if you need to preserve the order of execution, if you need a parallel queue, or </a:t>
            </a:r>
            <a:r>
              <a:rPr lang="en-GB"/>
              <a:t>if you would like to keep using MATLAB, while it performs computations in the background.</a:t>
            </a:r>
            <a:endParaRPr lang="en-GB">
              <a:cs typeface="Calibri"/>
            </a:endParaRPr>
          </a:p>
          <a:p>
            <a:endParaRPr lang="en-GB">
              <a:cs typeface="Calibri"/>
            </a:endParaRPr>
          </a:p>
          <a:p>
            <a:r>
              <a:rPr lang="en-GB"/>
              <a:t>*next*</a:t>
            </a:r>
            <a:endParaRPr lang="en-GB">
              <a:cs typeface="Calibri"/>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60347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a:t>Another common parallel construct is </a:t>
            </a:r>
            <a:r>
              <a:rPr lang="en-GB" err="1"/>
              <a:t>parfeval</a:t>
            </a:r>
            <a:r>
              <a:rPr lang="en-GB"/>
              <a:t>, short for parallel </a:t>
            </a:r>
            <a:r>
              <a:rPr lang="en-GB" err="1"/>
              <a:t>feval</a:t>
            </a:r>
            <a:r>
              <a:rPr lang="en-GB"/>
              <a:t>.  This parallel construct is similar to </a:t>
            </a:r>
            <a:r>
              <a:rPr lang="en-GB" err="1"/>
              <a:t>parfor</a:t>
            </a:r>
            <a:r>
              <a:rPr lang="en-GB"/>
              <a:t>-loops, because it utilizes parallel workers to run multiple tasks in parallel. The difference is, it operates only on functions and it is asynchronous, or non-blocking with respect to MATLAB. Unlike </a:t>
            </a:r>
            <a:r>
              <a:rPr lang="en-GB" err="1"/>
              <a:t>parfor</a:t>
            </a:r>
            <a:r>
              <a:rPr lang="en-GB"/>
              <a:t>-loops, </a:t>
            </a:r>
            <a:r>
              <a:rPr lang="en-GB" err="1"/>
              <a:t>parfeval</a:t>
            </a:r>
            <a:r>
              <a:rPr lang="en-GB"/>
              <a:t> allows you to continue executing commands in MATLAB while the parallel work completes in the background.</a:t>
            </a:r>
            <a:endParaRPr lang="en-GB">
              <a:cs typeface="Calibri"/>
            </a:endParaRPr>
          </a:p>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4040325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pool of MATLAB Workers to distribute your computations</a:t>
            </a:r>
            <a:r>
              <a:rPr lang="en-US" baseline="0"/>
              <a:t> is not the only way you can take advantage of parallel computing. Our parallel computing tools have made it extremely easy to speed up your computations using GPUs as well. We support NVIDIA cards with a compute capability of 2.0 or greater</a:t>
            </a:r>
          </a:p>
          <a:p>
            <a:endParaRPr lang="en-US" baseline="0"/>
          </a:p>
          <a:p>
            <a:r>
              <a:rPr lang="en-US" baseline="0"/>
              <a:t>The parallel computing paradigm for GPUs is different from the that for CPUs. GPUs have hundreds or even thousands of cores, but we treat the entire GPU as one unit that can be fully accessed by one MATLAB computational engine at a time.</a:t>
            </a:r>
          </a:p>
          <a:p>
            <a:endParaRPr lang="en-GB"/>
          </a:p>
          <a:p>
            <a:r>
              <a:rPr lang="de-CH" sz="1300" err="1"/>
              <a:t>Expected</a:t>
            </a:r>
            <a:r>
              <a:rPr lang="de-CH" sz="1300"/>
              <a:t> </a:t>
            </a:r>
            <a:r>
              <a:rPr lang="de-CH" sz="1300" err="1"/>
              <a:t>speed-up</a:t>
            </a:r>
            <a:r>
              <a:rPr lang="de-CH" sz="1300"/>
              <a:t> </a:t>
            </a:r>
            <a:r>
              <a:rPr lang="de-CH" sz="1300" err="1"/>
              <a:t>varies</a:t>
            </a:r>
            <a:r>
              <a:rPr lang="de-CH" sz="1300"/>
              <a:t> </a:t>
            </a:r>
            <a:r>
              <a:rPr lang="de-CH" sz="1300" err="1"/>
              <a:t>with</a:t>
            </a:r>
            <a:r>
              <a:rPr lang="de-CH" sz="1300"/>
              <a:t> </a:t>
            </a:r>
            <a:r>
              <a:rPr lang="de-CH" sz="1300" err="1"/>
              <a:t>problem</a:t>
            </a:r>
            <a:r>
              <a:rPr lang="de-CH" sz="1300"/>
              <a:t> </a:t>
            </a:r>
            <a:r>
              <a:rPr lang="de-CH" sz="1300" err="1"/>
              <a:t>specifics</a:t>
            </a:r>
            <a:r>
              <a:rPr lang="de-CH" sz="1300"/>
              <a:t> </a:t>
            </a:r>
            <a:r>
              <a:rPr lang="de-CH" sz="1300" err="1"/>
              <a:t>as</a:t>
            </a:r>
            <a:r>
              <a:rPr lang="de-CH" sz="1300"/>
              <a:t> </a:t>
            </a:r>
            <a:r>
              <a:rPr lang="de-CH" sz="1300" err="1"/>
              <a:t>well</a:t>
            </a:r>
            <a:r>
              <a:rPr lang="de-CH" sz="1300"/>
              <a:t> </a:t>
            </a:r>
            <a:r>
              <a:rPr lang="de-CH" sz="1300" err="1"/>
              <a:t>as</a:t>
            </a:r>
            <a:r>
              <a:rPr lang="de-CH" sz="1300"/>
              <a:t> </a:t>
            </a:r>
            <a:r>
              <a:rPr lang="de-CH" sz="1300" err="1"/>
              <a:t>the</a:t>
            </a:r>
            <a:r>
              <a:rPr lang="de-CH" sz="1300"/>
              <a:t> </a:t>
            </a:r>
            <a:r>
              <a:rPr lang="de-CH" sz="1300" err="1"/>
              <a:t>avaialable</a:t>
            </a:r>
            <a:r>
              <a:rPr lang="de-CH" sz="1300"/>
              <a:t> </a:t>
            </a:r>
            <a:r>
              <a:rPr lang="de-CH" sz="1300" err="1"/>
              <a:t>hardware</a:t>
            </a:r>
            <a:r>
              <a:rPr lang="de-CH" sz="1300"/>
              <a:t>.</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281917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2100"/>
              <a:t>Not all problems are suited for the GPU.  Ideal problems for GPU computing are massively parallel, and/or computationally intensive.</a:t>
            </a:r>
            <a:endParaRPr lang="en-US" sz="2100">
              <a:cs typeface="Calibri"/>
            </a:endParaRPr>
          </a:p>
          <a:p>
            <a:endParaRPr lang="en-US" sz="2100">
              <a:cs typeface="Calibri"/>
            </a:endParaRPr>
          </a:p>
          <a:p>
            <a:r>
              <a:rPr lang="en-US" sz="2100"/>
              <a:t>1. Massively parallel—means that the computations can be broken down into hundreds or thousands of independent units of work.  You will see the best performance when all of the cores are kept busy, exploiting the inherent parallel nature of the GPU. </a:t>
            </a:r>
            <a:endParaRPr lang="en-US" sz="2100">
              <a:cs typeface="Calibri"/>
            </a:endParaRPr>
          </a:p>
          <a:p>
            <a:r>
              <a:rPr lang="en-US" sz="2100"/>
              <a:t>2. Computationally intensive—means that the time spent on computation significantly exceeds the time spent on transferring data to and from GPU memory.   </a:t>
            </a:r>
            <a:r>
              <a:rPr lang="en-US" sz="2300"/>
              <a:t>GPUs have a high speed memory bus for data transfer within the GPU. However, the GPU has to use the much slower PCI Express bus to communicate with the CPU.</a:t>
            </a:r>
            <a:r>
              <a:rPr lang="en-US"/>
              <a:t> </a:t>
            </a:r>
            <a:r>
              <a:rPr lang="en-US" sz="2300"/>
              <a:t> </a:t>
            </a:r>
            <a:r>
              <a:rPr lang="en-US" sz="2100"/>
              <a:t>This means that your overall computational speedup will be reduced by the amount of time it takes to transfer data between devices as required for your algorithm. </a:t>
            </a:r>
            <a:endParaRPr lang="en-US" sz="2100">
              <a:cs typeface="Calibri"/>
            </a:endParaRPr>
          </a:p>
          <a:p>
            <a:endParaRPr lang="en-US" sz="3100">
              <a:cs typeface="Calibri"/>
            </a:endParaRPr>
          </a:p>
          <a:p>
            <a:pPr>
              <a:defRPr/>
            </a:pPr>
            <a:r>
              <a:rPr lang="en-US" sz="2100"/>
              <a:t>MathWorks developers have written CUDA versions of key MATLAB and toolbox functions, which are presented as overloaded functions.  The GPU version of a function will run when the input is in GPU memory.  In the example to the right, [click] we initially create a matrix on the CPU.  Using [click] </a:t>
            </a:r>
            <a:r>
              <a:rPr lang="en-US" sz="2100" err="1"/>
              <a:t>gpuArray</a:t>
            </a:r>
            <a:r>
              <a:rPr lang="en-US" sz="2100"/>
              <a:t>, we send a copy of that matrix to the GPU. [click] We then execute an </a:t>
            </a:r>
            <a:r>
              <a:rPr lang="en-US" sz="2100" err="1"/>
              <a:t>fft</a:t>
            </a:r>
            <a:r>
              <a:rPr lang="en-US" sz="2100"/>
              <a:t> function on that matrix, and note that even though there is no explicit instruction to use a GPU, MATLAB will see that the matrix resides on the GPU, and will use the GPU instead of the CPU to perform the computation. This means that you can use your GPU for faster computation while still using the same underlying code. After the computation is complete, [click] you can gather the results and view them in MATLAB as normal.</a:t>
            </a:r>
          </a:p>
          <a:p>
            <a:pPr>
              <a:defRPr/>
            </a:pPr>
            <a:endParaRPr lang="en-US" sz="2100">
              <a:cs typeface="Calibri"/>
            </a:endParaRPr>
          </a:p>
          <a:p>
            <a:r>
              <a:rPr lang="en-US" sz="2100" b="1"/>
              <a:t>You can further accelerate your code using advanced GPU CUDA and MEX programming. You can learn more by consulting product documentation and technical support.</a:t>
            </a:r>
            <a:endParaRPr lang="en-US" sz="2100" b="1">
              <a:cs typeface="Calibri"/>
            </a:endParaRPr>
          </a:p>
          <a:p>
            <a:endParaRPr lang="en-US" sz="2100">
              <a:cs typeface="Calibri"/>
            </a:endParaRPr>
          </a:p>
          <a:p>
            <a:endParaRPr lang="en-US" sz="2100">
              <a:cs typeface="Calibri"/>
            </a:endParaRPr>
          </a:p>
          <a:p>
            <a:r>
              <a:rPr lang="en-US" sz="2100"/>
              <a:t>*next*</a:t>
            </a:r>
            <a:endParaRPr lang="en-US" sz="2100">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31</a:t>
            </a:fld>
            <a:endParaRPr lang="en-US"/>
          </a:p>
        </p:txBody>
      </p:sp>
    </p:spTree>
    <p:extLst>
      <p:ext uri="{BB962C8B-B14F-4D97-AF65-F5344CB8AC3E}">
        <p14:creationId xmlns:p14="http://schemas.microsoft.com/office/powerpoint/2010/main" val="2141166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1553684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30725" y="2200275"/>
            <a:ext cx="19550063" cy="10996613"/>
          </a:xfrm>
        </p:spPr>
      </p:sp>
      <p:sp>
        <p:nvSpPr>
          <p:cNvPr id="3" name="Notes Placeholder 2"/>
          <p:cNvSpPr>
            <a:spLocks noGrp="1"/>
          </p:cNvSpPr>
          <p:nvPr>
            <p:ph type="body" idx="1"/>
          </p:nvPr>
        </p:nvSpPr>
        <p:spPr/>
        <p:txBody>
          <a:bodyPr/>
          <a:lstStyle/>
          <a:p>
            <a:r>
              <a:rPr lang="en-US" baseline="0"/>
              <a:t>At this point, we’ve talked about automatic parallel support, and common programming constructs. Parallel Computing Toolbox also offers advanced parallel constructs for the most control of your resources, such as</a:t>
            </a:r>
          </a:p>
          <a:p>
            <a:r>
              <a:rPr lang="en-US" baseline="0"/>
              <a:t>• configuring parallel workers to communicate with one another and pass data</a:t>
            </a:r>
          </a:p>
          <a:p>
            <a:r>
              <a:rPr lang="en-US" baseline="0"/>
              <a:t>• </a:t>
            </a:r>
            <a:r>
              <a:rPr lang="en-US" sz="2300"/>
              <a:t>splitting large matrices across the memory of multiple machines</a:t>
            </a:r>
            <a:endParaRPr lang="en-US" baseline="0"/>
          </a:p>
          <a:p>
            <a:r>
              <a:rPr lang="en-US" baseline="0"/>
              <a:t>• and working with large repositories of data.</a:t>
            </a:r>
          </a:p>
          <a:p>
            <a:endParaRPr lang="en-US" baseline="0"/>
          </a:p>
          <a:p>
            <a:r>
              <a:rPr lang="en-US" baseline="0"/>
              <a:t>Since these topics may not have broad appeal, if you’d like to learn more, you can check out the resources at the end of this presentation. </a:t>
            </a:r>
            <a:r>
              <a:rPr lang="en-US" sz="2300"/>
              <a:t>Product documentation and technical support can also help you with your questions.</a:t>
            </a:r>
          </a:p>
          <a:p>
            <a:endParaRPr lang="en-US" baseline="0"/>
          </a:p>
          <a:p>
            <a:r>
              <a:rPr lang="en-US" baseline="0"/>
              <a:t>*next*</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199498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changing for to </a:t>
            </a:r>
            <a:r>
              <a:rPr lang="en-GB" err="1"/>
              <a:t>parfor</a:t>
            </a:r>
            <a:r>
              <a:rPr lang="en-GB"/>
              <a:t>, you may need to make some adjustments to your code.  The Code Analyzer will help to guide you through this process by informing you of what changes need to be made in order to run the parfor-loop.</a:t>
            </a:r>
          </a:p>
          <a:p>
            <a:endParaRPr lang="en-GB"/>
          </a:p>
          <a:p>
            <a:r>
              <a:rPr lang="en-GB"/>
              <a:t>In this example, no warnings are displayed, and </a:t>
            </a:r>
            <a:r>
              <a:rPr lang="en-GB" sz="1300"/>
              <a:t>no additional code changes are needed</a:t>
            </a:r>
            <a:r>
              <a:rPr lang="en-GB"/>
              <a:t>. [click] In the second example, with slightly different code, the code analyser determines that there is an issue and brings it to our attention.</a:t>
            </a:r>
          </a:p>
          <a:p>
            <a:endParaRPr lang="en-GB">
              <a:cs typeface="Calibri"/>
            </a:endParaRPr>
          </a:p>
          <a:p>
            <a:pPr defTabSz="966612">
              <a:defRPr/>
            </a:pPr>
            <a:r>
              <a:rPr lang="en-US"/>
              <a:t>This is where I’d like to pause and mention a key consideration when using parfor – since each iteration is computed completely independently, there is no guarantee of the iterations occurring in any particular order.  For this reason, your loop cannot rely on the results from a different iteration.  It must be able to stand alone.  In the example above, the variable “a” is indexed in such a manner that could cause dependencies between iterations, causing the error and preventing the parfor from running.  </a:t>
            </a:r>
          </a:p>
          <a:p>
            <a:pPr defTabSz="966612">
              <a:defRPr/>
            </a:pPr>
            <a:r>
              <a:rPr lang="en-US"/>
              <a:t> </a:t>
            </a:r>
          </a:p>
          <a:p>
            <a:endParaRPr lang="en-GB">
              <a:cs typeface="Calibri"/>
            </a:endParaRPr>
          </a:p>
          <a:p>
            <a:endParaRPr lang="en-GB">
              <a:cs typeface="Calibri"/>
            </a:endParaRPr>
          </a:p>
          <a:p>
            <a:r>
              <a:rPr lang="en-GB">
                <a:cs typeface="Calibri"/>
              </a:rPr>
              <a:t>*next*</a:t>
            </a:r>
          </a:p>
        </p:txBody>
      </p:sp>
      <p:sp>
        <p:nvSpPr>
          <p:cNvPr id="4" name="Slide Number Placeholder 3"/>
          <p:cNvSpPr>
            <a:spLocks noGrp="1"/>
          </p:cNvSpPr>
          <p:nvPr>
            <p:ph type="sldNum" sz="quarter" idx="5"/>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174807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r>
              <a:rPr lang="en-US" b="0" i="0">
                <a:solidFill>
                  <a:srgbClr val="212121"/>
                </a:solidFill>
                <a:effectLst/>
                <a:latin typeface="Roboto" panose="02000000000000000000" pitchFamily="2" charset="0"/>
              </a:rPr>
              <a:t>In some cases, you must modify the code to convert </a:t>
            </a:r>
            <a:r>
              <a:rPr lang="en-US"/>
              <a:t>for</a:t>
            </a:r>
            <a:r>
              <a:rPr lang="en-US" b="0" i="0">
                <a:solidFill>
                  <a:srgbClr val="212121"/>
                </a:solidFill>
                <a:effectLst/>
                <a:latin typeface="Roboto" panose="02000000000000000000" pitchFamily="2" charset="0"/>
              </a:rPr>
              <a:t>-loops to </a:t>
            </a:r>
            <a:r>
              <a:rPr lang="en-US"/>
              <a:t>parfor</a:t>
            </a:r>
            <a:r>
              <a:rPr lang="en-US" b="0" i="0">
                <a:solidFill>
                  <a:srgbClr val="212121"/>
                </a:solidFill>
                <a:effectLst/>
                <a:latin typeface="Roboto" panose="02000000000000000000" pitchFamily="2" charset="0"/>
              </a:rPr>
              <a:t>-loops. To solve these problems, you must modify the code to use parfor. The body of the parfor-loop is executed in a parallel pool using multiple MATLAB workers in a nondeterministic order. Therefore, you have to meet these requirements for the body of the parfor-loop:</a:t>
            </a:r>
          </a:p>
          <a:p>
            <a:pPr algn="l">
              <a:buFont typeface="+mj-lt"/>
              <a:buAutoNum type="arabicPeriod"/>
            </a:pPr>
            <a:r>
              <a:rPr lang="en-US" b="0" i="0">
                <a:solidFill>
                  <a:srgbClr val="212121"/>
                </a:solidFill>
                <a:effectLst/>
                <a:latin typeface="Roboto" panose="02000000000000000000" pitchFamily="2" charset="0"/>
              </a:rPr>
              <a:t>The body of the parfor-loop must be independent. One loop iteration cannot depend on a previous iteration, because the iterations are executed in parallel in a nondeterministic order. In the example,</a:t>
            </a:r>
          </a:p>
          <a:p>
            <a:pPr algn="l">
              <a:buFont typeface="+mj-lt"/>
              <a:buAutoNum type="arabicPeriod"/>
            </a:pPr>
            <a:r>
              <a:rPr lang="en-US" b="0" i="0">
                <a:solidFill>
                  <a:srgbClr val="212121"/>
                </a:solidFill>
                <a:effectLst/>
                <a:latin typeface="Roboto" panose="02000000000000000000" pitchFamily="2" charset="0"/>
              </a:rPr>
              <a:t>A(y) = A(y-1) + y;</a:t>
            </a:r>
          </a:p>
          <a:p>
            <a:pPr algn="l">
              <a:buFont typeface="+mj-lt"/>
              <a:buAutoNum type="arabicPeriod"/>
            </a:pPr>
            <a:r>
              <a:rPr lang="en-US" b="0" i="0">
                <a:solidFill>
                  <a:srgbClr val="212121"/>
                </a:solidFill>
                <a:effectLst/>
                <a:latin typeface="Roboto" panose="02000000000000000000" pitchFamily="2" charset="0"/>
              </a:rPr>
              <a:t>is not independent, and therefore you cannot use parfor. For next steps in dealing with independence issues, see </a:t>
            </a:r>
            <a:r>
              <a:rPr lang="en-US" b="0" i="0" u="none" strike="noStrike">
                <a:solidFill>
                  <a:srgbClr val="0076A8"/>
                </a:solidFill>
                <a:effectLst/>
                <a:latin typeface="Roboto" panose="02000000000000000000" pitchFamily="2" charset="0"/>
                <a:hlinkClick r:id="rId3"/>
              </a:rPr>
              <a:t>Ensure That parfor-Loop Iterations are Independent</a:t>
            </a:r>
            <a:r>
              <a:rPr lang="en-US" b="0" i="0">
                <a:solidFill>
                  <a:srgbClr val="212121"/>
                </a:solidFill>
                <a:effectLst/>
                <a:latin typeface="Roboto" panose="02000000000000000000" pitchFamily="2" charset="0"/>
              </a:rPr>
              <a:t>.</a:t>
            </a:r>
          </a:p>
          <a:p>
            <a:pPr algn="l">
              <a:buFont typeface="+mj-lt"/>
              <a:buAutoNum type="arabicPeriod"/>
            </a:pPr>
            <a:r>
              <a:rPr lang="en-US" b="0" i="0">
                <a:solidFill>
                  <a:srgbClr val="212121"/>
                </a:solidFill>
                <a:effectLst/>
                <a:latin typeface="Roboto" panose="02000000000000000000" pitchFamily="2" charset="0"/>
              </a:rPr>
              <a:t>You cannot nest a parfor-loop inside another parfor-loop. The example has two nested for-loops, and therefore you can replace only one for-loop with a parfor-loop. Instead, you can call a function that uses a parfor-loop inside the body of the other parfor-loop. However, such nested parfor-loops give you no computational benefit, because all workers are used to parallelize the outermost loop. For help dealing with nested loops, see </a:t>
            </a:r>
            <a:r>
              <a:rPr lang="en-US" b="0" i="0" u="none" strike="noStrike">
                <a:solidFill>
                  <a:srgbClr val="0076A8"/>
                </a:solidFill>
                <a:effectLst/>
                <a:latin typeface="Roboto" panose="02000000000000000000" pitchFamily="2" charset="0"/>
                <a:hlinkClick r:id="rId4"/>
              </a:rPr>
              <a:t>Nested parfor and for-Loops and Other parfor Requirements</a:t>
            </a:r>
            <a:r>
              <a:rPr lang="en-US" b="0" i="0">
                <a:solidFill>
                  <a:srgbClr val="212121"/>
                </a:solidFill>
                <a:effectLst/>
                <a:latin typeface="Roboto" panose="02000000000000000000" pitchFamily="2" charset="0"/>
              </a:rPr>
              <a:t>.</a:t>
            </a:r>
          </a:p>
          <a:p>
            <a:pPr algn="l">
              <a:buFont typeface="+mj-lt"/>
              <a:buAutoNum type="arabicPeriod"/>
            </a:pPr>
            <a:r>
              <a:rPr lang="en-US" b="0" i="0">
                <a:solidFill>
                  <a:srgbClr val="212121"/>
                </a:solidFill>
                <a:effectLst/>
                <a:latin typeface="Roboto" panose="02000000000000000000" pitchFamily="2" charset="0"/>
              </a:rPr>
              <a:t>parfor-loop variables must be consecutive increasing integers. In the example,</a:t>
            </a:r>
          </a:p>
          <a:p>
            <a:pPr algn="l">
              <a:buFont typeface="+mj-lt"/>
              <a:buAutoNum type="arabicPeriod"/>
            </a:pPr>
            <a:r>
              <a:rPr lang="en-US" b="0" i="0">
                <a:solidFill>
                  <a:srgbClr val="0000FF"/>
                </a:solidFill>
                <a:effectLst/>
                <a:latin typeface="Roboto" panose="02000000000000000000" pitchFamily="2" charset="0"/>
              </a:rPr>
              <a:t>parfor</a:t>
            </a:r>
            <a:r>
              <a:rPr lang="en-US" b="0" i="0">
                <a:solidFill>
                  <a:srgbClr val="212121"/>
                </a:solidFill>
                <a:effectLst/>
                <a:latin typeface="Roboto" panose="02000000000000000000" pitchFamily="2" charset="0"/>
              </a:rPr>
              <a:t> x = 0:0.1:1</a:t>
            </a:r>
          </a:p>
          <a:p>
            <a:pPr algn="l">
              <a:buFont typeface="+mj-lt"/>
              <a:buAutoNum type="arabicPeriod"/>
            </a:pPr>
            <a:r>
              <a:rPr lang="en-US" b="0" i="0">
                <a:solidFill>
                  <a:srgbClr val="212121"/>
                </a:solidFill>
                <a:effectLst/>
                <a:latin typeface="Roboto" panose="02000000000000000000" pitchFamily="2" charset="0"/>
              </a:rPr>
              <a:t>has non-integer loop variables, and therefore you cannot use parfor here. You can solve this problem by changing the value of the loop variable to integer values required by the algorithm. For next steps in troubleshooting parfor-loop variables, see </a:t>
            </a:r>
            <a:r>
              <a:rPr lang="en-US" b="0" i="0" u="none" strike="noStrike">
                <a:solidFill>
                  <a:srgbClr val="0076A8"/>
                </a:solidFill>
                <a:effectLst/>
                <a:latin typeface="Roboto" panose="02000000000000000000" pitchFamily="2" charset="0"/>
                <a:hlinkClick r:id="rId5"/>
              </a:rPr>
              <a:t>Ensure That parfor-Loop Variables Are Consecutive Increasing Integers</a:t>
            </a:r>
            <a:r>
              <a:rPr lang="en-US" b="0" i="0">
                <a:solidFill>
                  <a:srgbClr val="212121"/>
                </a:solidFill>
                <a:effectLst/>
                <a:latin typeface="Roboto" panose="02000000000000000000" pitchFamily="2" charset="0"/>
              </a:rPr>
              <a:t>.</a:t>
            </a:r>
          </a:p>
          <a:p>
            <a:pPr algn="l">
              <a:buFont typeface="+mj-lt"/>
              <a:buAutoNum type="arabicPeriod"/>
            </a:pPr>
            <a:r>
              <a:rPr lang="en-US" b="0" i="0">
                <a:solidFill>
                  <a:srgbClr val="212121"/>
                </a:solidFill>
                <a:effectLst/>
                <a:latin typeface="Roboto" panose="02000000000000000000" pitchFamily="2" charset="0"/>
              </a:rPr>
              <a:t>You cannot break out of a parfor-loop early, as you can in a for-loop. Do not include a return or break statement in the body of your parfor-loop. Without communication, the other MATLAB instances running the loop do not know when to stop. As an alternative, consider </a:t>
            </a:r>
            <a:r>
              <a:rPr lang="en-US" b="0" i="0" u="none" strike="noStrike" err="1">
                <a:solidFill>
                  <a:srgbClr val="0076A8"/>
                </a:solidFill>
                <a:effectLst/>
                <a:latin typeface="Roboto" panose="02000000000000000000" pitchFamily="2" charset="0"/>
                <a:hlinkClick r:id="rId6"/>
              </a:rPr>
              <a:t>parfeval</a:t>
            </a:r>
            <a:r>
              <a:rPr lang="en-US" b="0" i="0">
                <a:solidFill>
                  <a:srgbClr val="212121"/>
                </a:solidFill>
                <a:effectLst/>
                <a:latin typeface="Roboto" panose="02000000000000000000" pitchFamily="2" charset="0"/>
              </a:rPr>
              <a:t>.</a:t>
            </a:r>
          </a:p>
          <a:p>
            <a:pPr algn="l">
              <a:buFont typeface="+mj-lt"/>
              <a:buAutoNum type="arabicPeriod"/>
            </a:pPr>
            <a:r>
              <a:rPr lang="en-US" b="0" i="0">
                <a:solidFill>
                  <a:srgbClr val="212121"/>
                </a:solidFill>
                <a:effectLst/>
                <a:latin typeface="Roboto" panose="02000000000000000000" pitchFamily="2" charset="0"/>
              </a:rPr>
              <a:t>If you still have problems converting for-loops to parfor-loops, see </a:t>
            </a:r>
            <a:r>
              <a:rPr lang="en-US" b="0" i="0" u="none" strike="noStrike">
                <a:solidFill>
                  <a:srgbClr val="0076A8"/>
                </a:solidFill>
                <a:effectLst/>
                <a:latin typeface="Roboto" panose="02000000000000000000" pitchFamily="2" charset="0"/>
                <a:hlinkClick r:id="rId7"/>
              </a:rPr>
              <a:t>Troubleshoot Variables in parfor-Loops</a:t>
            </a:r>
            <a:r>
              <a:rPr lang="en-US" b="0" i="0">
                <a:solidFill>
                  <a:srgbClr val="212121"/>
                </a:solidFill>
                <a:effectLst/>
                <a:latin typeface="Roboto" panose="02000000000000000000" pitchFamily="2" charset="0"/>
              </a:rPr>
              <a:t>.</a:t>
            </a:r>
          </a:p>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311428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1898329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237">
              <a:defRPr/>
            </a:pPr>
            <a:r>
              <a:rPr lang="en-GB" sz="1200" kern="1200">
                <a:solidFill>
                  <a:schemeClr val="tx1"/>
                </a:solidFill>
                <a:effectLst/>
                <a:latin typeface="+mn-lt"/>
                <a:ea typeface="+mn-ea"/>
                <a:cs typeface="+mn-cs"/>
              </a:rPr>
              <a:t>While you can technically use parfor within Simulink, parfor was designed primarily for MATLAB and is not recommended to be used with Simulink. Instead, use </a:t>
            </a:r>
            <a:r>
              <a:rPr lang="en-GB" sz="1200" kern="1200" err="1">
                <a:solidFill>
                  <a:schemeClr val="tx1"/>
                </a:solidFill>
                <a:effectLst/>
                <a:latin typeface="+mn-lt"/>
                <a:ea typeface="+mn-ea"/>
                <a:cs typeface="+mn-cs"/>
              </a:rPr>
              <a:t>parsim</a:t>
            </a:r>
            <a:r>
              <a:rPr lang="en-GB" sz="1200" kern="1200">
                <a:solidFill>
                  <a:schemeClr val="tx1"/>
                </a:solidFill>
                <a:effectLst/>
                <a:latin typeface="+mn-lt"/>
                <a:ea typeface="+mn-ea"/>
                <a:cs typeface="+mn-cs"/>
              </a:rPr>
              <a:t> to run multiple simulations in parallel.</a:t>
            </a:r>
            <a:endParaRPr lang="en-US">
              <a:cs typeface="Calibri"/>
            </a:endParaRPr>
          </a:p>
          <a:p>
            <a:pPr defTabSz="933237">
              <a:defRPr/>
            </a:pPr>
            <a:endParaRPr lang="en-US">
              <a:cs typeface="Calibri"/>
            </a:endParaRPr>
          </a:p>
          <a:p>
            <a:pPr defTabSz="933237">
              <a:defRPr/>
            </a:pPr>
            <a:r>
              <a:rPr lang="en-US"/>
              <a:t>parsim distributes multiple simulations to multicore CPUs to speed up overall simulation time.  It automates the creation of parallel pools, identifies file dependencies, and manages build artifacts. It also works in conjunction with the new </a:t>
            </a:r>
            <a:r>
              <a:rPr lang="en-US" err="1"/>
              <a:t>SimulationInput</a:t>
            </a:r>
            <a:r>
              <a:rPr lang="en-US" sz="1200" i="0" kern="1200">
                <a:solidFill>
                  <a:schemeClr val="tx1"/>
                </a:solidFill>
                <a:effectLst/>
                <a:latin typeface="+mn-lt"/>
                <a:ea typeface="+mn-ea"/>
                <a:cs typeface="+mn-cs"/>
              </a:rPr>
              <a:t> </a:t>
            </a:r>
            <a:r>
              <a:rPr lang="en-US"/>
              <a:t>object [I talked with Weiwu about this…”sim-t” is not a thing], which helps you set up all your simulation inputs in a convenient way, including variables, block parameters, and simulation configurations </a:t>
            </a:r>
            <a:r>
              <a:rPr lang="en-US" strike="sngStrike" baseline="0"/>
              <a:t>[need a visual for this]</a:t>
            </a:r>
            <a:endParaRPr lang="en-US" strike="sngStrike" baseline="0">
              <a:cs typeface="Calibri"/>
            </a:endParaRPr>
          </a:p>
          <a:p>
            <a:pPr defTabSz="933237">
              <a:defRPr/>
            </a:pPr>
            <a:endParaRPr lang="en-US">
              <a:cs typeface="Calibri"/>
            </a:endParaRPr>
          </a:p>
          <a:p>
            <a:pPr defTabSz="933237">
              <a:defRPr/>
            </a:pPr>
            <a:r>
              <a:rPr lang="en-US">
                <a:cs typeface="Calibri"/>
              </a:rPr>
              <a:t>*next*</a:t>
            </a:r>
            <a:endParaRPr lang="en-US" sz="1200" kern="1200" baseline="0">
              <a:solidFill>
                <a:schemeClr val="tx1"/>
              </a:solidFill>
              <a:effectLst/>
              <a:latin typeface="+mn-lt"/>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42948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sz="1300" b="1"/>
              <a:t>What is PC and why do you need it?</a:t>
            </a:r>
          </a:p>
          <a:p>
            <a:pPr defTabSz="966612">
              <a:defRPr/>
            </a:pPr>
            <a:r>
              <a:rPr lang="en-US" b="0" i="0">
                <a:solidFill>
                  <a:srgbClr val="212121"/>
                </a:solidFill>
                <a:effectLst/>
                <a:latin typeface="Roboto" panose="02000000000000000000" pitchFamily="2" charset="0"/>
              </a:rPr>
              <a:t>As the </a:t>
            </a:r>
            <a:r>
              <a:rPr lang="en-US" sz="1300"/>
              <a:t>problems we need to solve are getting larger and more complex, and your hardware is becoming more powerful, there is a need to save time by t</a:t>
            </a:r>
            <a:r>
              <a:rPr lang="en-US" b="0" i="0">
                <a:solidFill>
                  <a:srgbClr val="212121"/>
                </a:solidFill>
                <a:effectLst/>
                <a:latin typeface="Roboto" panose="02000000000000000000" pitchFamily="2" charset="0"/>
              </a:rPr>
              <a:t>aking advantage of your desktop computer resources, your clusters and clouds.</a:t>
            </a:r>
          </a:p>
          <a:p>
            <a:pPr algn="l"/>
            <a:r>
              <a:rPr lang="en-US" b="0" i="0">
                <a:solidFill>
                  <a:srgbClr val="212121"/>
                </a:solidFill>
                <a:effectLst/>
                <a:latin typeface="Roboto" panose="02000000000000000000" pitchFamily="2" charset="0"/>
              </a:rPr>
              <a:t>Parallel computing allows you to carry out many calculations simultaneously. Large problems can often be split into smaller ones, which are then solved at the same time.</a:t>
            </a:r>
          </a:p>
          <a:p>
            <a:pPr algn="l"/>
            <a:r>
              <a:rPr lang="en-US" b="0" i="0">
                <a:solidFill>
                  <a:srgbClr val="212121"/>
                </a:solidFill>
                <a:effectLst/>
                <a:latin typeface="Roboto" panose="02000000000000000000" pitchFamily="2" charset="0"/>
              </a:rPr>
              <a:t>You can</a:t>
            </a:r>
          </a:p>
          <a:p>
            <a:pPr algn="l">
              <a:buFont typeface="Arial" panose="020B0604020202020204" pitchFamily="34" charset="0"/>
              <a:buChar char="•"/>
            </a:pPr>
            <a:r>
              <a:rPr lang="en-US" b="0" i="0">
                <a:solidFill>
                  <a:srgbClr val="212121"/>
                </a:solidFill>
                <a:effectLst/>
                <a:latin typeface="Roboto" panose="02000000000000000000" pitchFamily="2" charset="0"/>
              </a:rPr>
              <a:t>Save time by distributing tasks and executing these simultaneously</a:t>
            </a:r>
          </a:p>
          <a:p>
            <a:pPr algn="l">
              <a:buFont typeface="Arial" panose="020B0604020202020204" pitchFamily="34" charset="0"/>
              <a:buChar char="•"/>
            </a:pPr>
            <a:r>
              <a:rPr lang="en-US" b="0" i="0">
                <a:solidFill>
                  <a:srgbClr val="212121"/>
                </a:solidFill>
                <a:effectLst/>
                <a:latin typeface="Roboto" panose="02000000000000000000" pitchFamily="2" charset="0"/>
              </a:rPr>
              <a:t>Solve big data problems by distributing data</a:t>
            </a:r>
          </a:p>
          <a:p>
            <a:pPr defTabSz="966612">
              <a:defRPr/>
            </a:pPr>
            <a:endParaRPr lang="en-US" sz="1300"/>
          </a:p>
          <a:p>
            <a:endParaRPr lang="en-US" b="1">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489990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709613"/>
            <a:ext cx="6302375" cy="3544887"/>
          </a:xfrm>
          <a:prstGeom prst="rect">
            <a:avLst/>
          </a:prstGeom>
        </p:spPr>
      </p:sp>
      <p:sp>
        <p:nvSpPr>
          <p:cNvPr id="3" name="Notes Placeholder 2"/>
          <p:cNvSpPr>
            <a:spLocks noGrp="1"/>
          </p:cNvSpPr>
          <p:nvPr>
            <p:ph type="body" idx="1"/>
          </p:nvPr>
        </p:nvSpPr>
        <p:spPr/>
        <p:txBody>
          <a:bodyPr/>
          <a:lstStyle/>
          <a:p>
            <a:r>
              <a:rPr lang="en-US"/>
              <a:t>Parallel Computing Toolbox and MATLAB Parallel Server allow you to easily extend your execution of  MATLAB and Simulink to more resources.</a:t>
            </a:r>
          </a:p>
          <a:p>
            <a:endParaRPr lang="en-US"/>
          </a:p>
          <a:p>
            <a:r>
              <a:rPr lang="en-US"/>
              <a:t>In the parallel computing workflow, you start with MATLAB on the desktop, and incorporate parallel features from Parallel Computing Toolbox to use more resources.   In some cases desktop parallel computing will be sufficient for your needs, and in other cases when you need to scale further, your desktop work will serve as a prototype for running on clusters and clouds.  (Key features of your prototype will be robustness to being run on a computer that might not have the same file access or operating system as your computer.   This type of robustness is often related to hard-coding of paths.)</a:t>
            </a:r>
          </a:p>
          <a:p>
            <a:endParaRPr lang="en-US"/>
          </a:p>
          <a:p>
            <a:r>
              <a:rPr lang="en-US"/>
              <a:t>When you need to scale beyond the desktop, you will need access to a cluster that has MATLAB Parallel Server installed.  This might be a cluster managed by your IT department, or it could be a cloud cluster that you set up on your own with Cloud Center or a MathWorks reference architecture.</a:t>
            </a:r>
          </a:p>
          <a:p>
            <a:endParaRPr lang="en-US"/>
          </a:p>
          <a:p>
            <a:r>
              <a:rPr lang="en-US"/>
              <a:t>When you have access to MATLAB Parallel Server, you can use parallel resources on the cluster in the same way you did on the desktop, without needing to re-code your algorithms.</a:t>
            </a:r>
          </a:p>
          <a:p>
            <a:endParaRPr lang="en-US"/>
          </a:p>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1476174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select where to run your code by defining it programmatically in your code, or through the MATLAB UI, using cluster profiles. By default, you will have the local profile, which will run workers on your MATLAB client. You can create or import other profiles, which will point you to workers on remote hardware. You can have multiple profiles for access to different cluster environments, and you can submit jobs to different profiles from the same MATLAB session. You can even have an interactive parallel pool on a cluster, which is useful for debugging and prototyping. Note that your MATLAB client can only interact with one parallel pool at a time.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Parallel computing in MATLAB supports cross-platform submissions, which means that the operating system on which your MATLAB client runs can be different from the cluster operating system. Since MATLAB syntax is the same on all platforms, there is no need to rewrite your algorithms. Of course, you’ll need to ensure that your code does not use hard-coded operating-system-specific file references. Parallel Computing Toolbox includes features like additional paths and attached files that help to resolve potential issues of sharing code and data with workers on a cluster.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*next*</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3005104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Depending on your system and network configuration, you can use workers on the cluster interactively with parpool, which is useful for prototyping and debugging.  You can initiate an interactive parallel pool to your cluster programmatically with the parpool command, through the MATLAB UI, or just by running your code.</a:t>
            </a:r>
          </a:p>
          <a:p>
            <a:endParaRPr lang="en-US"/>
          </a:p>
          <a:p>
            <a:r>
              <a:rPr lang="en-US"/>
              <a:t>*Click*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initiating the parallel pool, you can run your script or function, which contains parallel language features like parfor.  Any parallel language command will be automatically executed on the cluster.  In this case, everything inside of the par-for loop will be executed on my HPC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also view your interactive parallel pool session in the job monitor – this will not display the process of the script or function, but whether the interactive pool is running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b="1"/>
              <a:t>*</a:t>
            </a:r>
            <a:r>
              <a:rPr lang="en-US"/>
              <a:t>next*</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700993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i="0">
                <a:solidFill>
                  <a:srgbClr val="212121"/>
                </a:solidFill>
                <a:effectLst/>
                <a:latin typeface="Roboto" panose="02000000000000000000" pitchFamily="2" charset="0"/>
              </a:rPr>
              <a:t>Thread-based environment on local machine</a:t>
            </a:r>
          </a:p>
          <a:p>
            <a:pPr algn="l">
              <a:buFont typeface="Arial" panose="020B0604020202020204" pitchFamily="34" charset="0"/>
              <a:buChar char="•"/>
            </a:pPr>
            <a:r>
              <a:rPr lang="en-US" b="0" i="0">
                <a:solidFill>
                  <a:srgbClr val="212121"/>
                </a:solidFill>
                <a:effectLst/>
                <a:latin typeface="Roboto" panose="02000000000000000000" pitchFamily="2" charset="0"/>
              </a:rPr>
              <a:t>Because thread workers can share memory, they can access numeric data without copying, so they are more memory efficient.</a:t>
            </a:r>
          </a:p>
          <a:p>
            <a:pPr algn="l">
              <a:buFont typeface="Arial" panose="020B0604020202020204" pitchFamily="34" charset="0"/>
              <a:buChar char="•"/>
            </a:pPr>
            <a:r>
              <a:rPr lang="en-US" b="0" i="0">
                <a:solidFill>
                  <a:srgbClr val="212121"/>
                </a:solidFill>
                <a:effectLst/>
                <a:latin typeface="Roboto" panose="02000000000000000000" pitchFamily="2" charset="0"/>
              </a:rPr>
              <a:t>Communication between threads is less time consuming. Therefore, the overhead of scheduling a task or inter-worker communication is smaller.</a:t>
            </a:r>
          </a:p>
          <a:p>
            <a:endParaRPr lang="en-US" b="0" i="0">
              <a:solidFill>
                <a:srgbClr val="212121"/>
              </a:solidFill>
              <a:effectLst/>
              <a:latin typeface="Roboto" panose="02000000000000000000" pitchFamily="2" charset="0"/>
            </a:endParaRPr>
          </a:p>
          <a:p>
            <a:pPr defTabSz="966612">
              <a:defRPr/>
            </a:pPr>
            <a:r>
              <a:rPr lang="en-US">
                <a:effectLst/>
              </a:rPr>
              <a:t>Use this setup for reduced memory usage, faster scheduling, and lower data transfer costs.</a:t>
            </a:r>
          </a:p>
          <a:p>
            <a:pPr algn="l"/>
            <a:r>
              <a:rPr lang="en-US" b="0" i="0">
                <a:solidFill>
                  <a:srgbClr val="212121"/>
                </a:solidFill>
                <a:effectLst/>
                <a:latin typeface="Roboto" panose="02000000000000000000" pitchFamily="2" charset="0"/>
              </a:rPr>
              <a:t>If you choose 'threads', check that your code is supported. For more information, see </a:t>
            </a:r>
            <a:r>
              <a:rPr lang="en-US" b="0" i="0" u="none" strike="noStrike">
                <a:solidFill>
                  <a:srgbClr val="0076A8"/>
                </a:solidFill>
                <a:effectLst/>
                <a:latin typeface="Roboto" panose="02000000000000000000" pitchFamily="2" charset="0"/>
                <a:hlinkClick r:id="rId3"/>
              </a:rPr>
              <a:t>Check Support for Thread-Based Environment</a:t>
            </a:r>
            <a:r>
              <a:rPr lang="en-US" b="0" i="0">
                <a:solidFill>
                  <a:srgbClr val="212121"/>
                </a:solidFill>
                <a:effectLst/>
                <a:latin typeface="Roboto" panose="02000000000000000000" pitchFamily="2" charset="0"/>
              </a:rPr>
              <a:t>.</a:t>
            </a:r>
          </a:p>
          <a:p>
            <a:pPr algn="l"/>
            <a:r>
              <a:rPr lang="en-US" b="0" i="0">
                <a:solidFill>
                  <a:srgbClr val="212121"/>
                </a:solidFill>
                <a:effectLst/>
                <a:latin typeface="Roboto" panose="02000000000000000000" pitchFamily="2" charset="0"/>
              </a:rPr>
              <a:t>To find out if you can get sufficient benefit from a thread-based pool, measure data transfer in a process-based pool with </a:t>
            </a:r>
            <a:r>
              <a:rPr lang="en-US" b="0" i="0" u="none" strike="noStrike" err="1">
                <a:solidFill>
                  <a:srgbClr val="0076A8"/>
                </a:solidFill>
                <a:effectLst/>
                <a:latin typeface="Roboto" panose="02000000000000000000" pitchFamily="2" charset="0"/>
                <a:hlinkClick r:id="rId4"/>
              </a:rPr>
              <a:t>ticBytes</a:t>
            </a:r>
            <a:r>
              <a:rPr lang="en-US" b="0" i="0">
                <a:solidFill>
                  <a:srgbClr val="212121"/>
                </a:solidFill>
                <a:effectLst/>
                <a:latin typeface="Roboto" panose="02000000000000000000" pitchFamily="2" charset="0"/>
              </a:rPr>
              <a:t> and </a:t>
            </a:r>
            <a:r>
              <a:rPr lang="en-US" b="0" i="0" u="none" strike="noStrike" err="1">
                <a:solidFill>
                  <a:srgbClr val="0076A8"/>
                </a:solidFill>
                <a:effectLst/>
                <a:latin typeface="Roboto" panose="02000000000000000000" pitchFamily="2" charset="0"/>
                <a:hlinkClick r:id="rId5"/>
              </a:rPr>
              <a:t>tocBytes</a:t>
            </a:r>
            <a:r>
              <a:rPr lang="en-US" b="0" i="0">
                <a:solidFill>
                  <a:srgbClr val="212121"/>
                </a:solidFill>
                <a:effectLst/>
                <a:latin typeface="Roboto" panose="02000000000000000000" pitchFamily="2" charset="0"/>
              </a:rPr>
              <a:t>. If the data transfer is large, such as above 100 MB, then use 'threads’.</a:t>
            </a:r>
          </a:p>
          <a:p>
            <a:pPr defTabSz="966612">
              <a:defRPr/>
            </a:pPr>
            <a:endParaRPr lang="en-US">
              <a:effectLst/>
            </a:endParaRPr>
          </a:p>
          <a:p>
            <a:pPr algn="l"/>
            <a:r>
              <a:rPr lang="en-US" b="1" i="0">
                <a:solidFill>
                  <a:srgbClr val="212121"/>
                </a:solidFill>
                <a:effectLst/>
                <a:latin typeface="Roboto" panose="02000000000000000000" pitchFamily="2" charset="0"/>
              </a:rPr>
              <a:t>Recommendation</a:t>
            </a:r>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Defaulting to process-based environments is recommended. In process-based environments, parallel language features run on workers that are backed by computing processes, which run code on cores on a machine. They differ from computing threads in that they are independent of each other.</a:t>
            </a:r>
          </a:p>
          <a:p>
            <a:pPr algn="l">
              <a:buFont typeface="Arial" panose="020B0604020202020204" pitchFamily="34" charset="0"/>
              <a:buChar char="•"/>
            </a:pPr>
            <a:r>
              <a:rPr lang="en-US" b="0" i="0">
                <a:solidFill>
                  <a:srgbClr val="212121"/>
                </a:solidFill>
                <a:effectLst/>
                <a:latin typeface="Roboto" panose="02000000000000000000" pitchFamily="2" charset="0"/>
              </a:rPr>
              <a:t>They support the full parallel language.</a:t>
            </a:r>
          </a:p>
          <a:p>
            <a:pPr algn="l">
              <a:buFont typeface="Arial" panose="020B0604020202020204" pitchFamily="34" charset="0"/>
              <a:buChar char="•"/>
            </a:pPr>
            <a:r>
              <a:rPr lang="en-US" b="0" i="0">
                <a:solidFill>
                  <a:srgbClr val="212121"/>
                </a:solidFill>
                <a:effectLst/>
                <a:latin typeface="Roboto" panose="02000000000000000000" pitchFamily="2" charset="0"/>
              </a:rPr>
              <a:t>They are backwards compatible with previous releases.</a:t>
            </a:r>
          </a:p>
          <a:p>
            <a:pPr algn="l">
              <a:buFont typeface="Arial" panose="020B0604020202020204" pitchFamily="34" charset="0"/>
              <a:buChar char="•"/>
            </a:pPr>
            <a:r>
              <a:rPr lang="en-US" b="0" i="0">
                <a:solidFill>
                  <a:srgbClr val="212121"/>
                </a:solidFill>
                <a:effectLst/>
                <a:latin typeface="Roboto" panose="02000000000000000000" pitchFamily="2" charset="0"/>
              </a:rPr>
              <a:t>They are more robust in the event of crashes.</a:t>
            </a:r>
          </a:p>
          <a:p>
            <a:pPr algn="l">
              <a:buFont typeface="Arial" panose="020B0604020202020204" pitchFamily="34" charset="0"/>
              <a:buChar char="•"/>
            </a:pPr>
            <a:r>
              <a:rPr lang="en-US" b="0" i="0">
                <a:solidFill>
                  <a:srgbClr val="212121"/>
                </a:solidFill>
                <a:effectLst/>
                <a:latin typeface="Roboto" panose="02000000000000000000" pitchFamily="2" charset="0"/>
              </a:rPr>
              <a:t>External libraries do not need to be thread-safe.</a:t>
            </a:r>
          </a:p>
          <a:p>
            <a:pPr algn="l"/>
            <a:r>
              <a:rPr lang="en-US" b="0" i="0">
                <a:solidFill>
                  <a:srgbClr val="212121"/>
                </a:solidFill>
                <a:effectLst/>
                <a:latin typeface="Roboto" panose="02000000000000000000" pitchFamily="2" charset="0"/>
              </a:rPr>
              <a:t>Choose thread-based environments when:</a:t>
            </a:r>
          </a:p>
          <a:p>
            <a:pPr algn="l">
              <a:buFont typeface="Arial" panose="020B0604020202020204" pitchFamily="34" charset="0"/>
              <a:buChar char="•"/>
            </a:pPr>
            <a:r>
              <a:rPr lang="en-US" b="0" i="0">
                <a:solidFill>
                  <a:srgbClr val="212121"/>
                </a:solidFill>
                <a:effectLst/>
                <a:latin typeface="Roboto" panose="02000000000000000000" pitchFamily="2" charset="0"/>
              </a:rPr>
              <a:t>Your parallel code is supported by thread-based environments.</a:t>
            </a:r>
          </a:p>
          <a:p>
            <a:pPr algn="l">
              <a:buFont typeface="Arial" panose="020B0604020202020204" pitchFamily="34" charset="0"/>
              <a:buChar char="•"/>
            </a:pPr>
            <a:r>
              <a:rPr lang="en-US" b="0" i="0">
                <a:solidFill>
                  <a:srgbClr val="212121"/>
                </a:solidFill>
                <a:effectLst/>
                <a:latin typeface="Roboto" panose="02000000000000000000" pitchFamily="2" charset="0"/>
              </a:rPr>
              <a:t>You want reduced memory usage, faster scheduling and lower data transfer costs.</a:t>
            </a:r>
          </a:p>
          <a:p>
            <a:pPr defTabSz="966612">
              <a:defRPr/>
            </a:pPr>
            <a:endParaRPr lang="en-US">
              <a:effectLst/>
            </a:endParaRPr>
          </a:p>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3490281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For long running jobs, you will want to transition to batch workflows, which we previously mentioned in-passing. </a:t>
            </a:r>
            <a:endParaRPr lang="en-US">
              <a:cs typeface="Calibri"/>
            </a:endParaRPr>
          </a:p>
          <a:p>
            <a:endParaRPr lang="en-US" strike="sngStrike">
              <a:cs typeface="Calibri"/>
            </a:endParaRPr>
          </a:p>
          <a:p>
            <a:r>
              <a:rPr lang="en-US"/>
              <a:t>You can send your code using the batch command to run on remote hardware where MATLAB Parallel Server has been installed and configured. Using “batch” offloads work from your computer, so that your machine is no longer tied to the computation. That means you can do something else, put your machine to sleep</a:t>
            </a:r>
            <a:r>
              <a:rPr lang="de-DE"/>
              <a:t>, or even turn it off. </a:t>
            </a:r>
            <a:r>
              <a:rPr lang="en-US"/>
              <a:t>By default, the command will request a single worker for serial computation, but you can include the Pool argument to request multiple workers for parallel computation.</a:t>
            </a:r>
            <a:endParaRPr lang="en-US">
              <a:cs typeface="Calibri"/>
            </a:endParaRPr>
          </a:p>
          <a:p>
            <a:endParaRPr lang="en-US">
              <a:cs typeface="Calibri"/>
            </a:endParaRPr>
          </a:p>
          <a:p>
            <a:r>
              <a:rPr lang="en-US"/>
              <a:t>You can submit multiple batch jobs, and the scheduler on the cluster side will schedule work as resources become available.  </a:t>
            </a:r>
            <a:r>
              <a:rPr lang="en-US" b="1"/>
              <a:t>You can check the state and progress of your job with the “State” and “diary” commands, which you can use programmatically -- through the MATLAB command window -- and interactively, through the Job Monitor. </a:t>
            </a:r>
            <a:r>
              <a:rPr lang="en-US"/>
              <a:t>After the job has finished, you can retrieve the results in MATLAB, or view artifacts generated from the job on the filesystem of the cluster.  </a:t>
            </a:r>
            <a:endParaRPr lang="en-US">
              <a:cs typeface="Calibri"/>
            </a:endParaRPr>
          </a:p>
          <a:p>
            <a:endParaRPr lang="en-US">
              <a:cs typeface="Calibri"/>
            </a:endParaRPr>
          </a:p>
          <a:p>
            <a:r>
              <a:rPr lang="en-US" b="1"/>
              <a:t>*</a:t>
            </a:r>
            <a:r>
              <a:rPr lang="en-US"/>
              <a:t>next*</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47</a:t>
            </a:fld>
            <a:endParaRPr lang="en-US"/>
          </a:p>
        </p:txBody>
      </p:sp>
    </p:spTree>
    <p:extLst>
      <p:ext uri="{BB962C8B-B14F-4D97-AF65-F5344CB8AC3E}">
        <p14:creationId xmlns:p14="http://schemas.microsoft.com/office/powerpoint/2010/main" val="1641210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3497380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For long running jobs, you will want to transition to batch workflows, which we previously mentioned in-passing. </a:t>
            </a:r>
            <a:endParaRPr lang="en-US">
              <a:cs typeface="Calibri"/>
            </a:endParaRPr>
          </a:p>
          <a:p>
            <a:endParaRPr lang="en-US" strike="sngStrike">
              <a:cs typeface="Calibri"/>
            </a:endParaRPr>
          </a:p>
          <a:p>
            <a:r>
              <a:rPr lang="en-US"/>
              <a:t>You can send your code using the batch command to run on remote hardware where MATLAB Parallel Server has been installed and configured. Using “batch” offloads work from your computer, so that your machine is no longer tied to the computation. That means you can do something else, put your machine to sleep</a:t>
            </a:r>
            <a:r>
              <a:rPr lang="de-DE"/>
              <a:t>, or even turn it off. </a:t>
            </a:r>
            <a:r>
              <a:rPr lang="en-US"/>
              <a:t>By default, the command will request a single worker for serial computation, but you can include the Pool argument to request multiple workers for parallel computation.</a:t>
            </a:r>
            <a:endParaRPr lang="en-US">
              <a:cs typeface="Calibri"/>
            </a:endParaRPr>
          </a:p>
          <a:p>
            <a:endParaRPr lang="en-US">
              <a:cs typeface="Calibri"/>
            </a:endParaRPr>
          </a:p>
          <a:p>
            <a:r>
              <a:rPr lang="en-US"/>
              <a:t>You can submit multiple batch jobs, and the scheduler on the cluster side will schedule work as resources become available.  </a:t>
            </a:r>
            <a:r>
              <a:rPr lang="en-US" b="1"/>
              <a:t>You can check the state and progress of your job with the “State” and “diary” commands, which you can use programmatically -- through the MATLAB command window -- and interactively, through the Job Monitor. </a:t>
            </a:r>
            <a:r>
              <a:rPr lang="en-US"/>
              <a:t>After the job has finished, you can retrieve the results in MATLAB, or view artifacts generated from the job on the filesystem of the cluster.  </a:t>
            </a:r>
            <a:endParaRPr lang="en-US">
              <a:cs typeface="Calibri"/>
            </a:endParaRPr>
          </a:p>
          <a:p>
            <a:endParaRPr lang="en-US">
              <a:cs typeface="Calibri"/>
            </a:endParaRPr>
          </a:p>
          <a:p>
            <a:r>
              <a:rPr lang="en-US" b="1"/>
              <a:t>*</a:t>
            </a:r>
            <a:r>
              <a:rPr lang="en-US"/>
              <a:t>next*</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2631751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758847">
              <a:defRPr/>
            </a:pPr>
            <a:r>
              <a:rPr lang="en-US"/>
              <a:t>There are MATLAB capabilities customized for both beginners and power users of big data applications.</a:t>
            </a:r>
          </a:p>
          <a:p>
            <a:pPr defTabSz="1758847">
              <a:defRPr/>
            </a:pPr>
            <a:endParaRPr lang="en-US"/>
          </a:p>
          <a:p>
            <a:pPr defTabSz="1758847">
              <a:defRPr/>
            </a:pPr>
            <a:r>
              <a:rPr lang="en-US"/>
              <a:t>[click] You’ll be able to use constructs like datastores and tall arrays to access data that does not fit in memory, use data from a Hadoop Distributed File System (HDFS), access cloud-based storage, and create repositories of large amounts of images, spreadsheets, and custom files</a:t>
            </a:r>
          </a:p>
          <a:p>
            <a:pPr defTabSz="1758847">
              <a:defRPr/>
            </a:pPr>
            <a:endParaRPr lang="en-US"/>
          </a:p>
          <a:p>
            <a:r>
              <a:rPr lang="en-US"/>
              <a:t>While you’ll have to learn about a few more functions, they all use the same intuitive MATLAB syntax with which you’re already familiar. [click] You can prototype algorithms quickly using small data sets, and then [click] scale up -- using the same code -- to big data sets stored in and processed on large clusters.  </a:t>
            </a:r>
          </a:p>
          <a:p>
            <a:endParaRPr lang="en-US"/>
          </a:p>
          <a:p>
            <a:r>
              <a:rPr lang="en-US"/>
              <a:t>*next*</a:t>
            </a:r>
          </a:p>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154691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2300"/>
              <a:t>Tall arrays provide a way to visualize, parse, and analyze data, even if comprised of millions or billions of rows too big to fit in your machine’s Random Access Memory (RAM). They are backed by a datastore, which is a repository of a large amount of files that are located on your machine, the cloud, or the cluster.</a:t>
            </a:r>
            <a:endParaRPr lang="en-US" sz="2300">
              <a:cs typeface="Calibri"/>
            </a:endParaRPr>
          </a:p>
          <a:p>
            <a:endParaRPr lang="en-US" sz="2300">
              <a:cs typeface="Calibri"/>
            </a:endParaRPr>
          </a:p>
          <a:p>
            <a:r>
              <a:rPr lang="en-US" sz="2300"/>
              <a:t>Many operations and functions are overloaded to work with tall </a:t>
            </a:r>
            <a:r>
              <a:rPr lang="en-US"/>
              <a:t>arrays using</a:t>
            </a:r>
            <a:r>
              <a:rPr lang="en-US" sz="2300"/>
              <a:t> the same syntax as you would use with normal, in-memory MATLAB arrays.</a:t>
            </a:r>
            <a:endParaRPr lang="en-US" sz="2300">
              <a:cs typeface="Calibri"/>
            </a:endParaRPr>
          </a:p>
          <a:p>
            <a:endParaRPr lang="en-US" sz="2300">
              <a:cs typeface="Calibri"/>
            </a:endParaRPr>
          </a:p>
          <a:p>
            <a:r>
              <a:rPr lang="en-US" sz="2300"/>
              <a:t>*next*</a:t>
            </a:r>
            <a:endParaRPr lang="en-US">
              <a:cs typeface="Calibri"/>
            </a:endParaRPr>
          </a:p>
          <a:p>
            <a:endParaRPr lang="en-GB">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290445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43611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a:t>Our overall goal is to reduce the amount of time it takes complete computation. We can do that by throwing more resources at it, scaling to clusters and clouds and using additional resources like GPUs.  </a:t>
            </a:r>
          </a:p>
          <a:p>
            <a:pPr>
              <a:defRPr/>
            </a:pPr>
            <a:endParaRPr lang="en-US"/>
          </a:p>
          <a:p>
            <a:pPr defTabSz="966612">
              <a:defRPr/>
            </a:pPr>
            <a:r>
              <a:rPr lang="en-US" sz="1300"/>
              <a:t>However, the challenge lies in the fact that you need software to utilize the power of this hardware and hence parallel computing expertise is a requirement. So</a:t>
            </a:r>
            <a:r>
              <a:rPr lang="en-US" b="0"/>
              <a:t>,</a:t>
            </a:r>
            <a:r>
              <a:rPr lang="en-US"/>
              <a:t> we also want to make this process as easy as possible.  It doesn’t matter if your code runs twice as fast on the cluster if it takes you three times as long to re-write the code.  We want to make it easy to use parallel computing so that you can focus on your research, not the computation itself.  </a:t>
            </a:r>
          </a:p>
          <a:p>
            <a:endParaRPr lang="en-US" b="1">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574079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defTabSz="1795081">
              <a:defRPr/>
            </a:pPr>
            <a:r>
              <a:rPr lang="en-GB" sz="3500"/>
              <a:t>Distributed arrays are a parallel data type that uses the memory of multiple machines to store variables that are too large to store on a single machine.  Using distributed arrays, you can distribute your matrices across multiple machines and go beyond the capabilities of a single computer.</a:t>
            </a:r>
          </a:p>
          <a:p>
            <a:pPr defTabSz="1795081">
              <a:defRPr/>
            </a:pPr>
            <a:endParaRPr lang="en-GB" sz="3500"/>
          </a:p>
          <a:p>
            <a:pPr defTabSz="1795081">
              <a:defRPr/>
            </a:pPr>
            <a:r>
              <a:rPr lang="en-US" sz="2300"/>
              <a:t>You can prototype distributed array workflows on the desktop using Parallel Computing Toolbox, and then scale up to a cluster which uses MATLAB Parallel Server.</a:t>
            </a:r>
            <a:endParaRPr lang="en-GB" sz="3500"/>
          </a:p>
          <a:p>
            <a:pPr defTabSz="1795081">
              <a:defRPr/>
            </a:pPr>
            <a:endParaRPr lang="en-GB" sz="3500"/>
          </a:p>
          <a:p>
            <a:pPr defTabSz="1795081">
              <a:defRPr/>
            </a:pPr>
            <a:r>
              <a:rPr lang="en-GB" sz="3500"/>
              <a:t>In the same spirit of trying to make things easy and simple, a large number of standard MATLAB functions work with distributed arrays using the same syntax as normal arrays, again, as overloaded functions. </a:t>
            </a:r>
            <a:r>
              <a:rPr lang="en-GB" sz="2300"/>
              <a:t>That means you can program a distributed-array algorithm in the same manner as an in-memory algorithm, and MATLAB will run the right version of the code based on the input data type. </a:t>
            </a:r>
            <a:r>
              <a:rPr lang="en-GB" sz="3500"/>
              <a:t> This enables you to take advantage of distributed computing </a:t>
            </a:r>
            <a:r>
              <a:rPr lang="en-US" sz="3500"/>
              <a:t>without needing to be an expert in message passing.</a:t>
            </a:r>
          </a:p>
          <a:p>
            <a:pPr marL="0" lvl="1" defTabSz="1795081">
              <a:defRPr/>
            </a:pPr>
            <a:endParaRPr lang="en-US" sz="3500"/>
          </a:p>
          <a:p>
            <a:pPr marL="0" lvl="1" defTabSz="1795081">
              <a:defRPr/>
            </a:pPr>
            <a:r>
              <a:rPr lang="en-US" sz="3500"/>
              <a:t>*next*</a:t>
            </a:r>
          </a:p>
          <a:p>
            <a:pPr marL="0" lvl="1" defTabSz="1795081">
              <a:defRPr/>
            </a:pPr>
            <a:endParaRPr lang="en-US" sz="3500"/>
          </a:p>
        </p:txBody>
      </p:sp>
      <p:sp>
        <p:nvSpPr>
          <p:cNvPr id="4" name="Slide Number Placeholder 3"/>
          <p:cNvSpPr>
            <a:spLocks noGrp="1"/>
          </p:cNvSpPr>
          <p:nvPr>
            <p:ph type="sldNum" sz="quarter" idx="5"/>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183653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1755900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65</a:t>
            </a:fld>
            <a:endParaRPr lang="en-US"/>
          </a:p>
        </p:txBody>
      </p:sp>
    </p:spTree>
    <p:extLst>
      <p:ext uri="{BB962C8B-B14F-4D97-AF65-F5344CB8AC3E}">
        <p14:creationId xmlns:p14="http://schemas.microsoft.com/office/powerpoint/2010/main" val="3008077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67</a:t>
            </a:fld>
            <a:endParaRPr lang="en-US"/>
          </a:p>
        </p:txBody>
      </p:sp>
    </p:spTree>
    <p:extLst>
      <p:ext uri="{BB962C8B-B14F-4D97-AF65-F5344CB8AC3E}">
        <p14:creationId xmlns:p14="http://schemas.microsoft.com/office/powerpoint/2010/main" val="837933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defTabSz="1758847">
              <a:defRPr/>
            </a:pPr>
            <a:r>
              <a:rPr lang="en-US" sz="4700"/>
              <a:t>Therefore, parallel computing tools enable you to receive benefits beyond these limitations.</a:t>
            </a:r>
            <a:endParaRPr lang="en-US" sz="4700">
              <a:cs typeface="Calibri"/>
            </a:endParaRPr>
          </a:p>
          <a:p>
            <a:pPr defTabSz="1758847">
              <a:defRPr/>
            </a:pPr>
            <a:endParaRPr lang="en-US" sz="4700"/>
          </a:p>
          <a:p>
            <a:pPr defTabSz="1758847">
              <a:defRPr/>
            </a:pPr>
            <a:r>
              <a:rPr lang="de-DE" sz="4700"/>
              <a:t>MathWorks </a:t>
            </a:r>
            <a:r>
              <a:rPr lang="de-DE" sz="4700" err="1"/>
              <a:t>offers</a:t>
            </a:r>
            <a:r>
              <a:rPr lang="de-DE" sz="4700"/>
              <a:t> </a:t>
            </a:r>
            <a:r>
              <a:rPr lang="de-DE" sz="4700" err="1"/>
              <a:t>two</a:t>
            </a:r>
            <a:r>
              <a:rPr lang="de-DE" sz="4700"/>
              <a:t> parallel </a:t>
            </a:r>
            <a:r>
              <a:rPr lang="de-DE" sz="4700" err="1"/>
              <a:t>computing</a:t>
            </a:r>
            <a:r>
              <a:rPr lang="de-DE" sz="4700"/>
              <a:t> </a:t>
            </a:r>
            <a:r>
              <a:rPr lang="de-DE" sz="4700" err="1"/>
              <a:t>tools</a:t>
            </a:r>
            <a:r>
              <a:rPr lang="de-DE" sz="4700"/>
              <a:t>. </a:t>
            </a:r>
            <a:r>
              <a:rPr lang="de-DE" sz="4700" err="1"/>
              <a:t>We</a:t>
            </a:r>
            <a:r>
              <a:rPr lang="de-DE" sz="4700"/>
              <a:t> </a:t>
            </a:r>
            <a:r>
              <a:rPr lang="de-DE" sz="4700" err="1"/>
              <a:t>alluded</a:t>
            </a:r>
            <a:r>
              <a:rPr lang="de-DE" sz="4700"/>
              <a:t> </a:t>
            </a:r>
            <a:r>
              <a:rPr lang="de-DE" sz="4700" err="1"/>
              <a:t>several</a:t>
            </a:r>
            <a:r>
              <a:rPr lang="de-DE" sz="4700"/>
              <a:t> </a:t>
            </a:r>
            <a:r>
              <a:rPr lang="de-DE" sz="4700" err="1"/>
              <a:t>times</a:t>
            </a:r>
            <a:r>
              <a:rPr lang="de-DE" sz="4700"/>
              <a:t> to Parallel Computing Toolbox, </a:t>
            </a:r>
            <a:r>
              <a:rPr lang="de-DE" sz="4700" err="1"/>
              <a:t>which</a:t>
            </a:r>
            <a:r>
              <a:rPr lang="de-DE" sz="4700"/>
              <a:t> </a:t>
            </a:r>
            <a:r>
              <a:rPr lang="de-DE" sz="4700" err="1"/>
              <a:t>we</a:t>
            </a:r>
            <a:r>
              <a:rPr lang="de-DE" sz="4700"/>
              <a:t> will </a:t>
            </a:r>
            <a:r>
              <a:rPr lang="de-DE" sz="4700" err="1"/>
              <a:t>cover</a:t>
            </a:r>
            <a:r>
              <a:rPr lang="de-DE" sz="4700"/>
              <a:t> </a:t>
            </a:r>
            <a:r>
              <a:rPr lang="de-DE" sz="4700" err="1"/>
              <a:t>now</a:t>
            </a:r>
            <a:r>
              <a:rPr lang="de-DE" sz="4700"/>
              <a:t>. </a:t>
            </a:r>
            <a:r>
              <a:rPr lang="de-DE" sz="4700" err="1"/>
              <a:t>Later</a:t>
            </a:r>
            <a:r>
              <a:rPr lang="de-DE" sz="4700"/>
              <a:t>, </a:t>
            </a:r>
            <a:r>
              <a:rPr lang="de-DE" sz="4700" err="1"/>
              <a:t>we‘ll</a:t>
            </a:r>
            <a:r>
              <a:rPr lang="de-DE" sz="4700"/>
              <a:t> </a:t>
            </a:r>
            <a:r>
              <a:rPr lang="de-DE" sz="4700" err="1"/>
              <a:t>talk</a:t>
            </a:r>
            <a:r>
              <a:rPr lang="de-DE" sz="4700"/>
              <a:t> </a:t>
            </a:r>
            <a:r>
              <a:rPr lang="de-DE" sz="4700" err="1"/>
              <a:t>about</a:t>
            </a:r>
            <a:r>
              <a:rPr lang="de-DE" sz="4700"/>
              <a:t> MATLAB Parallel Server.</a:t>
            </a:r>
          </a:p>
          <a:p>
            <a:pPr defTabSz="1758847">
              <a:defRPr/>
            </a:pPr>
            <a:endParaRPr lang="en-US" sz="4700"/>
          </a:p>
          <a:p>
            <a:pPr defTabSz="966612">
              <a:defRPr/>
            </a:pPr>
            <a:r>
              <a:rPr lang="en-US" sz="4700"/>
              <a:t>Put another way, Parallel Computing Toolbox enables direct control of your parallel resources -</a:t>
            </a:r>
            <a:r>
              <a:rPr lang="de-CH" sz="4700"/>
              <a:t> </a:t>
            </a:r>
            <a:r>
              <a:rPr lang="de-CH" sz="4700" err="1"/>
              <a:t>control</a:t>
            </a:r>
            <a:r>
              <a:rPr lang="de-CH" sz="4700"/>
              <a:t> </a:t>
            </a:r>
            <a:r>
              <a:rPr lang="de-CH" sz="4700" err="1"/>
              <a:t>over</a:t>
            </a:r>
            <a:r>
              <a:rPr lang="de-CH" sz="4700"/>
              <a:t> </a:t>
            </a:r>
            <a:r>
              <a:rPr lang="de-CH" sz="4700" err="1"/>
              <a:t>the</a:t>
            </a:r>
            <a:r>
              <a:rPr lang="de-CH" sz="4700"/>
              <a:t> </a:t>
            </a:r>
            <a:r>
              <a:rPr lang="de-CH" sz="4700" err="1"/>
              <a:t>how</a:t>
            </a:r>
            <a:r>
              <a:rPr lang="de-CH" sz="4700"/>
              <a:t> </a:t>
            </a:r>
            <a:r>
              <a:rPr lang="de-CH" sz="4700" err="1"/>
              <a:t>you</a:t>
            </a:r>
            <a:r>
              <a:rPr lang="de-CH" sz="4700"/>
              <a:t> </a:t>
            </a:r>
            <a:r>
              <a:rPr lang="de-CH" sz="4700" err="1"/>
              <a:t>leverage</a:t>
            </a:r>
            <a:r>
              <a:rPr lang="de-CH" sz="4700"/>
              <a:t> </a:t>
            </a:r>
            <a:r>
              <a:rPr lang="de-CH" sz="4700" err="1"/>
              <a:t>your</a:t>
            </a:r>
            <a:r>
              <a:rPr lang="de-CH" sz="4700"/>
              <a:t> </a:t>
            </a:r>
            <a:r>
              <a:rPr lang="de-CH" sz="4700" err="1"/>
              <a:t>hardware</a:t>
            </a:r>
            <a:r>
              <a:rPr lang="de-CH" sz="4700"/>
              <a:t> </a:t>
            </a:r>
            <a:r>
              <a:rPr lang="de-CH" sz="4700" err="1"/>
              <a:t>resources</a:t>
            </a:r>
            <a:r>
              <a:rPr lang="en-US" sz="4700"/>
              <a:t>. For example, parallel constructs like parfor let you control which portions of your workflow are distributed to multiple cores. Later on, we’ll talk about how you can extend that level of control to resources on compute clusters by using MATLAB Parallel Server.</a:t>
            </a:r>
          </a:p>
          <a:p>
            <a:pPr defTabSz="966612">
              <a:defRPr/>
            </a:pPr>
            <a:endParaRPr lang="en-US" sz="4700">
              <a:cs typeface="Calibri"/>
            </a:endParaRPr>
          </a:p>
          <a:p>
            <a:r>
              <a:rPr lang="en-US" sz="4700"/>
              <a:t>Our parallel computing products are based on the concept of using MATLAB Workers – these are MATLAB Computational Engines or simply think of them as MATLAB sessions (without the Desktop) associated with the cores of your multicore desktop machine. A collection of these workers with inter-process communication is what we call a parallel pool. </a:t>
            </a:r>
            <a:endParaRPr lang="en-GB" sz="4700"/>
          </a:p>
          <a:p>
            <a:endParaRPr lang="en-GB" sz="4700"/>
          </a:p>
          <a:p>
            <a:r>
              <a:rPr lang="en-US" sz="4700"/>
              <a:t>Under the hood the parallel computing products divide the tasks/computations/simulations and assigns them to these workers in the background – enabling the computations to execute in parallel.</a:t>
            </a:r>
          </a:p>
          <a:p>
            <a:pPr defTabSz="966612">
              <a:defRPr/>
            </a:pPr>
            <a:endParaRPr lang="en-US" sz="4700">
              <a:cs typeface="Calibri"/>
            </a:endParaRPr>
          </a:p>
          <a:p>
            <a:endParaRPr lang="en-US" sz="4700">
              <a:latin typeface="Arial" charset="0"/>
              <a:cs typeface="Arial" charset="0"/>
            </a:endParaRPr>
          </a:p>
          <a:p>
            <a:r>
              <a:rPr lang="en-US" sz="4700">
                <a:latin typeface="Arial"/>
                <a:cs typeface="Arial"/>
              </a:rPr>
              <a:t>*next*</a:t>
            </a:r>
          </a:p>
        </p:txBody>
      </p:sp>
      <p:sp>
        <p:nvSpPr>
          <p:cNvPr id="4" name="Slide Number Placeholder 3"/>
          <p:cNvSpPr>
            <a:spLocks noGrp="1"/>
          </p:cNvSpPr>
          <p:nvPr>
            <p:ph type="sldNum" sz="quarter" idx="10"/>
          </p:nvPr>
        </p:nvSpPr>
        <p:spPr/>
        <p:txBody>
          <a:bodyPr/>
          <a:lstStyle/>
          <a:p>
            <a:fld id="{AD73B8C3-A209-4A55-9261-22C2A02B3159}" type="slidenum">
              <a:rPr lang="en-US" smtClean="0"/>
              <a:pPr/>
              <a:t>70</a:t>
            </a:fld>
            <a:endParaRPr lang="en-US"/>
          </a:p>
        </p:txBody>
      </p:sp>
    </p:spTree>
    <p:extLst>
      <p:ext uri="{BB962C8B-B14F-4D97-AF65-F5344CB8AC3E}">
        <p14:creationId xmlns:p14="http://schemas.microsoft.com/office/powerpoint/2010/main" val="3454885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l"/>
            <a:r>
              <a:rPr lang="en-US" b="0">
                <a:solidFill>
                  <a:srgbClr val="C05708"/>
                </a:solidFill>
                <a:effectLst/>
                <a:latin typeface="Roboto" panose="02000000000000000000" pitchFamily="2" charset="0"/>
              </a:rPr>
              <a:t>Run MATLAB Functions with Automatic Parallel Support</a:t>
            </a:r>
          </a:p>
          <a:p>
            <a:pPr algn="l"/>
            <a:endParaRPr lang="en-US" b="0">
              <a:solidFill>
                <a:srgbClr val="C05708"/>
              </a:solidFill>
              <a:effectLst/>
              <a:latin typeface="Roboto" panose="02000000000000000000" pitchFamily="2" charset="0"/>
            </a:endParaRPr>
          </a:p>
          <a:p>
            <a:pPr algn="l"/>
            <a:r>
              <a:rPr lang="en-US" b="0">
                <a:solidFill>
                  <a:srgbClr val="C04C0B"/>
                </a:solidFill>
                <a:effectLst/>
                <a:latin typeface="Roboto" panose="02000000000000000000" pitchFamily="2" charset="0"/>
              </a:rPr>
              <a:t>Run MATLAB on multicore and multiprocessor machines</a:t>
            </a:r>
          </a:p>
          <a:p>
            <a:pPr algn="l"/>
            <a:r>
              <a:rPr lang="en-US" b="0" i="0" u="none" strike="noStrike">
                <a:solidFill>
                  <a:srgbClr val="0076A8"/>
                </a:solidFill>
                <a:effectLst/>
                <a:latin typeface="Roboto" panose="02000000000000000000" pitchFamily="2" charset="0"/>
                <a:hlinkClick r:id="rId3"/>
              </a:rPr>
              <a:t>MATLAB</a:t>
            </a:r>
            <a:r>
              <a:rPr lang="en-US" b="0" i="0" u="none" strike="noStrike" baseline="30000">
                <a:solidFill>
                  <a:srgbClr val="0076A8"/>
                </a:solidFill>
                <a:effectLst/>
                <a:latin typeface="Roboto" panose="02000000000000000000" pitchFamily="2" charset="0"/>
                <a:hlinkClick r:id="rId3"/>
              </a:rPr>
              <a:t>®</a:t>
            </a:r>
            <a:r>
              <a:rPr lang="en-US" b="0" i="0">
                <a:solidFill>
                  <a:srgbClr val="212121"/>
                </a:solidFill>
                <a:effectLst/>
                <a:latin typeface="Roboto" panose="02000000000000000000" pitchFamily="2" charset="0"/>
              </a:rPr>
              <a:t> provides two main ways to take advantage of multicore and multiprocessor computers.  By using the full computational power of your machine, you can run your MATLAB applications faster and more efficiently.</a:t>
            </a:r>
          </a:p>
          <a:p>
            <a:pPr algn="l"/>
            <a:r>
              <a:rPr lang="en-US" b="0" i="0">
                <a:solidFill>
                  <a:srgbClr val="212121"/>
                </a:solidFill>
                <a:effectLst/>
                <a:latin typeface="Roboto" panose="02000000000000000000" pitchFamily="2" charset="0"/>
              </a:rPr>
              <a:t>Built-in Multithreading</a:t>
            </a:r>
          </a:p>
          <a:p>
            <a:pPr algn="l"/>
            <a:r>
              <a:rPr lang="en-US" b="0" i="0">
                <a:solidFill>
                  <a:srgbClr val="212121"/>
                </a:solidFill>
                <a:effectLst/>
                <a:latin typeface="Roboto" panose="02000000000000000000" pitchFamily="2" charset="0"/>
              </a:rPr>
              <a:t>Linear algebra and numerical functions such as </a:t>
            </a:r>
            <a:r>
              <a:rPr lang="en-US" b="0" i="0" err="1">
                <a:solidFill>
                  <a:srgbClr val="212121"/>
                </a:solidFill>
                <a:effectLst/>
                <a:latin typeface="Roboto" panose="02000000000000000000" pitchFamily="2" charset="0"/>
              </a:rPr>
              <a:t>fft</a:t>
            </a:r>
            <a:r>
              <a:rPr lang="en-US" b="0" i="0">
                <a:solidFill>
                  <a:srgbClr val="212121"/>
                </a:solidFill>
                <a:effectLst/>
                <a:latin typeface="Roboto" panose="02000000000000000000" pitchFamily="2" charset="0"/>
              </a:rPr>
              <a:t>, \ (</a:t>
            </a:r>
            <a:r>
              <a:rPr lang="en-US" b="0" i="0" err="1">
                <a:solidFill>
                  <a:srgbClr val="212121"/>
                </a:solidFill>
                <a:effectLst/>
                <a:latin typeface="Roboto" panose="02000000000000000000" pitchFamily="2" charset="0"/>
              </a:rPr>
              <a:t>mldivide</a:t>
            </a:r>
            <a:r>
              <a:rPr lang="en-US" b="0" i="0">
                <a:solidFill>
                  <a:srgbClr val="212121"/>
                </a:solidFill>
                <a:effectLst/>
                <a:latin typeface="Roboto" panose="02000000000000000000" pitchFamily="2" charset="0"/>
              </a:rPr>
              <a:t>), </a:t>
            </a:r>
            <a:r>
              <a:rPr lang="en-US" b="0" i="0" err="1">
                <a:solidFill>
                  <a:srgbClr val="212121"/>
                </a:solidFill>
                <a:effectLst/>
                <a:latin typeface="Roboto" panose="02000000000000000000" pitchFamily="2" charset="0"/>
              </a:rPr>
              <a:t>eig</a:t>
            </a:r>
            <a:r>
              <a:rPr lang="en-US" b="0" i="0">
                <a:solidFill>
                  <a:srgbClr val="212121"/>
                </a:solidFill>
                <a:effectLst/>
                <a:latin typeface="Roboto" panose="02000000000000000000" pitchFamily="2" charset="0"/>
              </a:rPr>
              <a:t>, </a:t>
            </a:r>
            <a:r>
              <a:rPr lang="en-US" b="0" i="0" err="1">
                <a:solidFill>
                  <a:srgbClr val="212121"/>
                </a:solidFill>
                <a:effectLst/>
                <a:latin typeface="Roboto" panose="02000000000000000000" pitchFamily="2" charset="0"/>
              </a:rPr>
              <a:t>svd</a:t>
            </a:r>
            <a:r>
              <a:rPr lang="en-US" b="0" i="0">
                <a:solidFill>
                  <a:srgbClr val="212121"/>
                </a:solidFill>
                <a:effectLst/>
                <a:latin typeface="Roboto" panose="02000000000000000000" pitchFamily="2" charset="0"/>
              </a:rPr>
              <a:t>, and sort are multithreaded in MATLAB. Multithreaded computations have been on by default in MATLAB since Release 2008a. These functions automatically execute on multiple computational threads in a single MATLAB session, allowing them to execute faster on multicore-enabled machines. Additionally, many functions in Image Processing Toolbox™ are multithreaded.</a:t>
            </a:r>
          </a:p>
          <a:p>
            <a:pPr algn="l"/>
            <a:endParaRPr lang="en-US" b="0">
              <a:solidFill>
                <a:srgbClr val="C05708"/>
              </a:solidFill>
              <a:effectLst/>
              <a:latin typeface="Roboto" panose="02000000000000000000" pitchFamily="2" charset="0"/>
            </a:endParaRPr>
          </a:p>
          <a:p>
            <a:r>
              <a:rPr lang="en-US" b="0"/>
              <a:t>It’s important to note that even without Parallel Computing Toolbox, [click] MATLAB provides implicit multi-core support with its built–in multithreading.  A growing number of core MATLAB functions take advantage of underlying multi-threaded library support, and other </a:t>
            </a:r>
            <a:r>
              <a:rPr lang="en-US"/>
              <a:t>toolboxes</a:t>
            </a:r>
            <a:r>
              <a:rPr lang="en-US" b="0"/>
              <a:t> leverage those benefits when they use core MATLAB functions. However, </a:t>
            </a:r>
            <a:r>
              <a:rPr lang="en-US"/>
              <a:t>not every MATLAB function is able to be multi-threaded, and any acceleration is</a:t>
            </a:r>
            <a:r>
              <a:rPr lang="en-US" b="0"/>
              <a:t> limited to your local workstation.  Another consideration is that since this happens in the background, you don’t have much control over the process.</a:t>
            </a:r>
            <a:endParaRPr lang="en-US"/>
          </a:p>
          <a:p>
            <a:pPr eaLnBrk="1" hangingPunct="1"/>
            <a:r>
              <a:rPr lang="en-US" b="0"/>
              <a:t>*next*</a:t>
            </a:r>
            <a:endParaRPr lang="en-US">
              <a:cs typeface="Calibri"/>
            </a:endParaRPr>
          </a:p>
          <a:p>
            <a:pPr algn="l"/>
            <a:endParaRPr lang="en-US" b="0">
              <a:solidFill>
                <a:srgbClr val="C05708"/>
              </a:solidFill>
              <a:effectLst/>
              <a:latin typeface="Roboto" panose="02000000000000000000" pitchFamily="2" charset="0"/>
            </a:endParaRPr>
          </a:p>
          <a:p>
            <a:pPr algn="l"/>
            <a:r>
              <a:rPr lang="en-US" b="0" i="0">
                <a:solidFill>
                  <a:srgbClr val="212121"/>
                </a:solidFill>
                <a:effectLst/>
                <a:latin typeface="Roboto" panose="02000000000000000000" pitchFamily="2" charset="0"/>
              </a:rPr>
              <a:t>Several </a:t>
            </a:r>
            <a:r>
              <a:rPr lang="en-US" b="0" i="0" u="none" strike="noStrike">
                <a:solidFill>
                  <a:srgbClr val="0076A8"/>
                </a:solidFill>
                <a:effectLst/>
                <a:latin typeface="Roboto" panose="02000000000000000000" pitchFamily="2" charset="0"/>
                <a:hlinkClick r:id="rId4"/>
              </a:rPr>
              <a:t>MATLAB </a:t>
            </a:r>
            <a:r>
              <a:rPr lang="en-US" b="0" i="0">
                <a:solidFill>
                  <a:srgbClr val="212121"/>
                </a:solidFill>
                <a:effectLst/>
                <a:latin typeface="Roboto" panose="02000000000000000000" pitchFamily="2" charset="0"/>
              </a:rPr>
              <a:t>and </a:t>
            </a:r>
            <a:r>
              <a:rPr lang="en-US" b="0" i="0" u="none" strike="noStrike">
                <a:solidFill>
                  <a:srgbClr val="0076A8"/>
                </a:solidFill>
                <a:effectLst/>
                <a:latin typeface="Roboto" panose="02000000000000000000" pitchFamily="2" charset="0"/>
                <a:hlinkClick r:id="rId5"/>
              </a:rPr>
              <a:t>Simulink </a:t>
            </a:r>
            <a:r>
              <a:rPr lang="en-US" b="0" i="0">
                <a:solidFill>
                  <a:srgbClr val="212121"/>
                </a:solidFill>
                <a:effectLst/>
                <a:latin typeface="Roboto" panose="02000000000000000000" pitchFamily="2" charset="0"/>
              </a:rPr>
              <a:t>products have a growing number of functions and features that help you take advantage of parallel computing resources without requiring any extra coding. You can enable this support by simply setting a flag or preference.</a:t>
            </a:r>
          </a:p>
          <a:p>
            <a:pPr algn="l"/>
            <a:r>
              <a:rPr lang="en-US" b="0" i="0">
                <a:solidFill>
                  <a:srgbClr val="212121"/>
                </a:solidFill>
                <a:effectLst/>
                <a:latin typeface="Roboto" panose="02000000000000000000" pitchFamily="2" charset="0"/>
              </a:rPr>
              <a:t>To take advantage of this functionality on your desktop, you need </a:t>
            </a:r>
            <a:r>
              <a:rPr lang="en-US" b="0" i="0" u="none" strike="noStrike">
                <a:solidFill>
                  <a:srgbClr val="0076A8"/>
                </a:solidFill>
                <a:effectLst/>
                <a:latin typeface="Roboto" panose="02000000000000000000" pitchFamily="2" charset="0"/>
                <a:hlinkClick r:id="rId6"/>
              </a:rPr>
              <a:t>Parallel Computing Toolbox</a:t>
            </a:r>
            <a:r>
              <a:rPr lang="en-US" b="0" i="0">
                <a:solidFill>
                  <a:srgbClr val="212121"/>
                </a:solidFill>
                <a:effectLst/>
                <a:latin typeface="Roboto" panose="02000000000000000000" pitchFamily="2" charset="0"/>
              </a:rPr>
              <a:t>. Run calculations in parallel using local workers to speed up large calculations. To scale the parallel computing to larger resources such as computer clusters, you also need </a:t>
            </a:r>
            <a:r>
              <a:rPr lang="en-US" b="0" i="0" u="none" strike="noStrike">
                <a:solidFill>
                  <a:srgbClr val="0076A8"/>
                </a:solidFill>
                <a:effectLst/>
                <a:latin typeface="Roboto" panose="02000000000000000000" pitchFamily="2" charset="0"/>
                <a:hlinkClick r:id="rId7"/>
              </a:rPr>
              <a:t>MATLAB Parallel Server</a:t>
            </a:r>
            <a:r>
              <a:rPr lang="en-US" b="0" i="0">
                <a:solidFill>
                  <a:srgbClr val="212121"/>
                </a:solidFill>
                <a:effectLst/>
                <a:latin typeface="Roboto" panose="02000000000000000000" pitchFamily="2" charset="0"/>
              </a:rPr>
              <a:t>.</a:t>
            </a:r>
          </a:p>
          <a:p>
            <a:pPr algn="l">
              <a:buFont typeface="Arial" panose="020B0604020202020204" pitchFamily="34" charset="0"/>
              <a:buChar char="•"/>
            </a:pPr>
            <a:r>
              <a:rPr lang="en-US" b="0" i="0">
                <a:solidFill>
                  <a:srgbClr val="212121"/>
                </a:solidFill>
                <a:effectLst/>
                <a:latin typeface="Roboto" panose="02000000000000000000" pitchFamily="2" charset="0"/>
              </a:rPr>
              <a:t>Some functions run automatically in parallel by default. For example, </a:t>
            </a:r>
            <a:r>
              <a:rPr lang="en-US" b="0" i="0" u="none" strike="noStrike">
                <a:solidFill>
                  <a:srgbClr val="0076A8"/>
                </a:solidFill>
                <a:effectLst/>
                <a:latin typeface="Roboto" panose="02000000000000000000" pitchFamily="2" charset="0"/>
                <a:hlinkClick r:id="rId8"/>
              </a:rPr>
              <a:t>parfor</a:t>
            </a:r>
            <a:r>
              <a:rPr lang="en-US" b="0" i="0">
                <a:solidFill>
                  <a:srgbClr val="212121"/>
                </a:solidFill>
                <a:effectLst/>
                <a:latin typeface="Roboto" panose="02000000000000000000" pitchFamily="2" charset="0"/>
              </a:rPr>
              <a:t>, </a:t>
            </a:r>
            <a:r>
              <a:rPr lang="en-US" b="0" i="0" u="none" strike="noStrike" err="1">
                <a:solidFill>
                  <a:srgbClr val="0076A8"/>
                </a:solidFill>
                <a:effectLst/>
                <a:latin typeface="Roboto" panose="02000000000000000000" pitchFamily="2" charset="0"/>
                <a:hlinkClick r:id="rId9"/>
              </a:rPr>
              <a:t>parsim</a:t>
            </a:r>
            <a:r>
              <a:rPr lang="en-US" b="0" i="0">
                <a:solidFill>
                  <a:srgbClr val="212121"/>
                </a:solidFill>
                <a:effectLst/>
                <a:latin typeface="Roboto" panose="02000000000000000000" pitchFamily="2" charset="0"/>
              </a:rPr>
              <a:t> (Simulink), and </a:t>
            </a:r>
            <a:r>
              <a:rPr lang="en-US" b="0" i="0" u="none" strike="noStrike">
                <a:solidFill>
                  <a:srgbClr val="0076A8"/>
                </a:solidFill>
                <a:effectLst/>
                <a:latin typeface="Roboto" panose="02000000000000000000" pitchFamily="2" charset="0"/>
                <a:hlinkClick r:id="rId10"/>
              </a:rPr>
              <a:t>tall</a:t>
            </a:r>
            <a:r>
              <a:rPr lang="en-US" b="0" i="0">
                <a:solidFill>
                  <a:srgbClr val="212121"/>
                </a:solidFill>
                <a:effectLst/>
                <a:latin typeface="Roboto" panose="02000000000000000000" pitchFamily="2" charset="0"/>
              </a:rPr>
              <a:t>.</a:t>
            </a:r>
          </a:p>
          <a:p>
            <a:pPr algn="l">
              <a:buFont typeface="Arial" panose="020B0604020202020204" pitchFamily="34" charset="0"/>
              <a:buChar char="•"/>
            </a:pPr>
            <a:r>
              <a:rPr lang="en-US" b="0" i="0">
                <a:solidFill>
                  <a:srgbClr val="212121"/>
                </a:solidFill>
                <a:effectLst/>
                <a:latin typeface="Roboto" panose="02000000000000000000" pitchFamily="2" charset="0"/>
              </a:rPr>
              <a:t>Many other functions run automatically in parallel if you set an option to use parallel.</a:t>
            </a:r>
          </a:p>
          <a:p>
            <a:pPr algn="l"/>
            <a:r>
              <a:rPr lang="en-US" b="0" i="0">
                <a:solidFill>
                  <a:srgbClr val="212121"/>
                </a:solidFill>
                <a:effectLst/>
                <a:latin typeface="Roboto" panose="02000000000000000000" pitchFamily="2" charset="0"/>
              </a:rPr>
              <a:t>When you run a function with parallel enabled, MATLAB</a:t>
            </a:r>
            <a:r>
              <a:rPr lang="en-US" b="0" i="0" baseline="30000">
                <a:solidFill>
                  <a:srgbClr val="212121"/>
                </a:solidFill>
                <a:effectLst/>
                <a:latin typeface="Roboto" panose="02000000000000000000" pitchFamily="2" charset="0"/>
              </a:rPr>
              <a:t>®</a:t>
            </a:r>
            <a:r>
              <a:rPr lang="en-US" b="0" i="0">
                <a:solidFill>
                  <a:srgbClr val="212121"/>
                </a:solidFill>
                <a:effectLst/>
                <a:latin typeface="Roboto" panose="02000000000000000000" pitchFamily="2" charset="0"/>
              </a:rPr>
              <a:t> automatically opens a parallel pool of workers. MATLAB runs the computation across the available workers.</a:t>
            </a:r>
          </a:p>
          <a:p>
            <a:pPr algn="l"/>
            <a:r>
              <a:rPr lang="en-US" b="0" i="0">
                <a:solidFill>
                  <a:srgbClr val="212121"/>
                </a:solidFill>
                <a:effectLst/>
                <a:latin typeface="Roboto" panose="02000000000000000000" pitchFamily="2" charset="0"/>
              </a:rPr>
              <a:t>Automatic parallel support starts a parallel pool of workers using the default cluster profile. If you have not touched your parallel preferences, the default profile is local. Control parallel behavior with the parallel preferences, including scaling up to a cluster, automatic pool creation, and preferred number of workers.</a:t>
            </a:r>
          </a:p>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71</a:t>
            </a:fld>
            <a:endParaRPr lang="en-US"/>
          </a:p>
        </p:txBody>
      </p:sp>
    </p:spTree>
    <p:extLst>
      <p:ext uri="{BB962C8B-B14F-4D97-AF65-F5344CB8AC3E}">
        <p14:creationId xmlns:p14="http://schemas.microsoft.com/office/powerpoint/2010/main" val="4261721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Rot="1" noChangeAspect="1" noChangeArrowheads="1" noTextEdit="1"/>
          </p:cNvSpPr>
          <p:nvPr>
            <p:ph type="sldImg"/>
          </p:nvPr>
        </p:nvSpPr>
        <p:spPr>
          <a:ln/>
        </p:spPr>
      </p:sp>
      <p:sp>
        <p:nvSpPr>
          <p:cNvPr id="26627" name="Text Box 4"/>
          <p:cNvSpPr txBox="1">
            <a:spLocks noChangeArrowheads="1"/>
          </p:cNvSpPr>
          <p:nvPr/>
        </p:nvSpPr>
        <p:spPr bwMode="auto">
          <a:xfrm>
            <a:off x="5258334" y="2289161"/>
            <a:ext cx="1968031" cy="50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type="none" w="lg" len="lg"/>
              </a14:hiddenLine>
            </a:ext>
          </a:extLst>
        </p:spPr>
        <p:txBody>
          <a:bodyPr lIns="48331" tIns="48331" rIns="48331" bIns="48331">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0"/>
              </a:spcBef>
              <a:spcAft>
                <a:spcPct val="0"/>
              </a:spcAft>
              <a:defRPr b="1">
                <a:solidFill>
                  <a:schemeClr val="tx1"/>
                </a:solidFill>
                <a:latin typeface="Arial" charset="0"/>
              </a:defRPr>
            </a:lvl6pPr>
            <a:lvl7pPr marL="2971800" indent="-228600" algn="ctr" eaLnBrk="0" fontAlgn="base" hangingPunct="0">
              <a:spcBef>
                <a:spcPct val="0"/>
              </a:spcBef>
              <a:spcAft>
                <a:spcPct val="0"/>
              </a:spcAft>
              <a:defRPr b="1">
                <a:solidFill>
                  <a:schemeClr val="tx1"/>
                </a:solidFill>
                <a:latin typeface="Arial" charset="0"/>
              </a:defRPr>
            </a:lvl7pPr>
            <a:lvl8pPr marL="3429000" indent="-228600" algn="ctr" eaLnBrk="0" fontAlgn="base" hangingPunct="0">
              <a:spcBef>
                <a:spcPct val="0"/>
              </a:spcBef>
              <a:spcAft>
                <a:spcPct val="0"/>
              </a:spcAft>
              <a:defRPr b="1">
                <a:solidFill>
                  <a:schemeClr val="tx1"/>
                </a:solidFill>
                <a:latin typeface="Arial" charset="0"/>
              </a:defRPr>
            </a:lvl8pPr>
            <a:lvl9pPr marL="3886200" indent="-228600" algn="ctr" eaLnBrk="0" fontAlgn="base" hangingPunct="0">
              <a:spcBef>
                <a:spcPct val="0"/>
              </a:spcBef>
              <a:spcAft>
                <a:spcPct val="0"/>
              </a:spcAft>
              <a:defRPr b="1">
                <a:solidFill>
                  <a:schemeClr val="tx1"/>
                </a:solidFill>
                <a:latin typeface="Arial" charset="0"/>
              </a:defRPr>
            </a:lvl9pPr>
          </a:lstStyle>
          <a:p>
            <a:pPr algn="l"/>
            <a:r>
              <a:rPr lang="en-US" sz="1300">
                <a:solidFill>
                  <a:srgbClr val="000000"/>
                </a:solidFill>
                <a:latin typeface="Times New Roman" pitchFamily="18" charset="0"/>
              </a:rPr>
              <a:t>Try</a:t>
            </a:r>
          </a:p>
          <a:p>
            <a:pPr algn="l"/>
            <a:endParaRPr lang="en-US" sz="1300" b="0">
              <a:solidFill>
                <a:srgbClr val="000000"/>
              </a:solidFill>
              <a:latin typeface="Times New Roman" pitchFamily="18" charset="0"/>
            </a:endParaRPr>
          </a:p>
          <a:p>
            <a:pPr algn="l"/>
            <a:r>
              <a:rPr lang="en-US" sz="1300">
                <a:solidFill>
                  <a:srgbClr val="000000"/>
                </a:solidFill>
              </a:rPr>
              <a:t>&gt;&gt; </a:t>
            </a:r>
            <a:r>
              <a:rPr lang="en-US" sz="1300" err="1">
                <a:solidFill>
                  <a:srgbClr val="000000"/>
                </a:solidFill>
              </a:rPr>
              <a:t>matlabpool</a:t>
            </a:r>
            <a:r>
              <a:rPr lang="en-US" sz="1300">
                <a:solidFill>
                  <a:srgbClr val="000000"/>
                </a:solidFill>
              </a:rPr>
              <a:t> ...</a:t>
            </a:r>
            <a:br>
              <a:rPr lang="en-US" sz="1300">
                <a:solidFill>
                  <a:srgbClr val="000000"/>
                </a:solidFill>
              </a:rPr>
            </a:br>
            <a:r>
              <a:rPr lang="en-US" sz="1300">
                <a:solidFill>
                  <a:srgbClr val="000000"/>
                </a:solidFill>
              </a:rPr>
              <a:t>open local 2</a:t>
            </a:r>
          </a:p>
          <a:p>
            <a:pPr algn="l"/>
            <a:endParaRPr lang="en-US" sz="1300" b="0">
              <a:solidFill>
                <a:srgbClr val="000000"/>
              </a:solidFill>
              <a:latin typeface="Times New Roman" pitchFamily="18" charset="0"/>
            </a:endParaRPr>
          </a:p>
          <a:p>
            <a:pPr algn="l"/>
            <a:r>
              <a:rPr lang="en-US" sz="1300">
                <a:solidFill>
                  <a:srgbClr val="000000"/>
                </a:solidFill>
              </a:rPr>
              <a:t>&gt;&gt; edit ...</a:t>
            </a:r>
            <a:br>
              <a:rPr lang="en-US" sz="1300">
                <a:solidFill>
                  <a:srgbClr val="000000"/>
                </a:solidFill>
              </a:rPr>
            </a:br>
            <a:r>
              <a:rPr lang="en-US" sz="1300" err="1">
                <a:solidFill>
                  <a:srgbClr val="000000"/>
                </a:solidFill>
              </a:rPr>
              <a:t>parforNestBad</a:t>
            </a:r>
            <a:endParaRPr lang="en-US" sz="1300">
              <a:solidFill>
                <a:srgbClr val="000000"/>
              </a:solidFill>
            </a:endParaRPr>
          </a:p>
          <a:p>
            <a:pPr algn="l"/>
            <a:r>
              <a:rPr lang="en-US" sz="1300">
                <a:solidFill>
                  <a:srgbClr val="000000"/>
                </a:solidFill>
              </a:rPr>
              <a:t>&gt;&gt; edit ...</a:t>
            </a:r>
            <a:br>
              <a:rPr lang="en-US" sz="1300">
                <a:solidFill>
                  <a:srgbClr val="000000"/>
                </a:solidFill>
              </a:rPr>
            </a:br>
            <a:r>
              <a:rPr lang="en-US" sz="1300" err="1">
                <a:solidFill>
                  <a:srgbClr val="000000"/>
                </a:solidFill>
              </a:rPr>
              <a:t>parforNestGood</a:t>
            </a:r>
            <a:endParaRPr lang="en-US" sz="1300">
              <a:solidFill>
                <a:srgbClr val="000000"/>
              </a:solidFill>
            </a:endParaRPr>
          </a:p>
          <a:p>
            <a:pPr algn="l"/>
            <a:endParaRPr lang="en-US" sz="1300">
              <a:solidFill>
                <a:srgbClr val="000000"/>
              </a:solidFill>
            </a:endParaRPr>
          </a:p>
          <a:p>
            <a:pPr algn="l"/>
            <a:r>
              <a:rPr lang="en-US" sz="1300">
                <a:solidFill>
                  <a:srgbClr val="000000"/>
                </a:solidFill>
              </a:rPr>
              <a:t>&gt;&gt; edit ...</a:t>
            </a:r>
          </a:p>
          <a:p>
            <a:pPr algn="l"/>
            <a:r>
              <a:rPr lang="en-US" sz="1300" err="1">
                <a:solidFill>
                  <a:srgbClr val="000000"/>
                </a:solidFill>
              </a:rPr>
              <a:t>parforIndependentBad</a:t>
            </a:r>
            <a:endParaRPr lang="en-US" sz="1300">
              <a:solidFill>
                <a:srgbClr val="000000"/>
              </a:solidFill>
            </a:endParaRPr>
          </a:p>
          <a:p>
            <a:pPr algn="l"/>
            <a:r>
              <a:rPr lang="en-US" sz="1300">
                <a:solidFill>
                  <a:srgbClr val="000000"/>
                </a:solidFill>
              </a:rPr>
              <a:t>&gt;&gt; edit ...</a:t>
            </a:r>
          </a:p>
          <a:p>
            <a:pPr algn="l"/>
            <a:r>
              <a:rPr lang="en-US" sz="1300" err="1">
                <a:solidFill>
                  <a:srgbClr val="000000"/>
                </a:solidFill>
              </a:rPr>
              <a:t>parforIndependent</a:t>
            </a:r>
            <a:r>
              <a:rPr lang="en-US" sz="1300">
                <a:solidFill>
                  <a:srgbClr val="000000"/>
                </a:solidFill>
              </a:rPr>
              <a:t>...</a:t>
            </a:r>
            <a:br>
              <a:rPr lang="en-US" sz="1300">
                <a:solidFill>
                  <a:srgbClr val="000000"/>
                </a:solidFill>
              </a:rPr>
            </a:br>
            <a:r>
              <a:rPr lang="en-US" sz="1300">
                <a:solidFill>
                  <a:srgbClr val="000000"/>
                </a:solidFill>
              </a:rPr>
              <a:t>Good</a:t>
            </a:r>
          </a:p>
          <a:p>
            <a:pPr algn="l"/>
            <a:endParaRPr lang="en-US" sz="1300">
              <a:solidFill>
                <a:srgbClr val="000000"/>
              </a:solidFill>
            </a:endParaRPr>
          </a:p>
          <a:p>
            <a:pPr algn="l"/>
            <a:r>
              <a:rPr lang="en-US" sz="1300">
                <a:solidFill>
                  <a:srgbClr val="000000"/>
                </a:solidFill>
              </a:rPr>
              <a:t>&gt;&gt; edit ...</a:t>
            </a:r>
            <a:br>
              <a:rPr lang="en-US" sz="1300">
                <a:solidFill>
                  <a:srgbClr val="000000"/>
                </a:solidFill>
              </a:rPr>
            </a:br>
            <a:r>
              <a:rPr lang="en-US" sz="1300" err="1">
                <a:solidFill>
                  <a:srgbClr val="000000"/>
                </a:solidFill>
              </a:rPr>
              <a:t>parforLoopVarBad</a:t>
            </a:r>
            <a:endParaRPr lang="en-US" sz="1300">
              <a:solidFill>
                <a:srgbClr val="000000"/>
              </a:solidFill>
            </a:endParaRPr>
          </a:p>
          <a:p>
            <a:pPr algn="l"/>
            <a:r>
              <a:rPr lang="en-US" sz="1300">
                <a:solidFill>
                  <a:srgbClr val="000000"/>
                </a:solidFill>
              </a:rPr>
              <a:t>&gt;&gt; edit ...</a:t>
            </a:r>
            <a:br>
              <a:rPr lang="en-US" sz="1300">
                <a:solidFill>
                  <a:srgbClr val="000000"/>
                </a:solidFill>
              </a:rPr>
            </a:br>
            <a:r>
              <a:rPr lang="en-US" sz="1300" err="1">
                <a:solidFill>
                  <a:srgbClr val="000000"/>
                </a:solidFill>
              </a:rPr>
              <a:t>parforLoopVarGood</a:t>
            </a:r>
            <a:endParaRPr lang="en-US" sz="1300">
              <a:solidFill>
                <a:srgbClr val="000000"/>
              </a:solidFill>
            </a:endParaRPr>
          </a:p>
          <a:p>
            <a:pPr algn="l"/>
            <a:endParaRPr lang="en-US" sz="1300">
              <a:solidFill>
                <a:srgbClr val="000000"/>
              </a:solidFill>
            </a:endParaRPr>
          </a:p>
          <a:p>
            <a:pPr algn="l"/>
            <a:r>
              <a:rPr lang="en-US" sz="1300">
                <a:solidFill>
                  <a:srgbClr val="000000"/>
                </a:solidFill>
              </a:rPr>
              <a:t>&gt;&gt; edit ...</a:t>
            </a:r>
          </a:p>
          <a:p>
            <a:pPr algn="l"/>
            <a:r>
              <a:rPr lang="en-US" sz="1300" err="1">
                <a:solidFill>
                  <a:srgbClr val="000000"/>
                </a:solidFill>
              </a:rPr>
              <a:t>parforGlobalBad</a:t>
            </a:r>
            <a:endParaRPr lang="en-US" sz="1300">
              <a:solidFill>
                <a:srgbClr val="000000"/>
              </a:solidFill>
            </a:endParaRPr>
          </a:p>
          <a:p>
            <a:pPr algn="l"/>
            <a:r>
              <a:rPr lang="en-US" sz="1300">
                <a:solidFill>
                  <a:srgbClr val="000000"/>
                </a:solidFill>
              </a:rPr>
              <a:t>&gt;&gt; edit ...</a:t>
            </a:r>
          </a:p>
          <a:p>
            <a:pPr algn="l"/>
            <a:r>
              <a:rPr lang="en-US" sz="1300" err="1">
                <a:solidFill>
                  <a:srgbClr val="000000"/>
                </a:solidFill>
              </a:rPr>
              <a:t>parforGlobalGood</a:t>
            </a:r>
            <a:endParaRPr lang="en-US" sz="1300">
              <a:solidFill>
                <a:srgbClr val="000000"/>
              </a:solidFill>
            </a:endParaRPr>
          </a:p>
        </p:txBody>
      </p:sp>
      <p:sp>
        <p:nvSpPr>
          <p:cNvPr id="26628" name="Notizenplatzhalter 4"/>
          <p:cNvSpPr>
            <a:spLocks noGrp="1"/>
          </p:cNvSpPr>
          <p:nvPr/>
        </p:nvSpPr>
        <p:spPr bwMode="auto">
          <a:xfrm>
            <a:off x="0" y="304091"/>
            <a:ext cx="5297627" cy="899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57" tIns="48331" rIns="99757" bIns="48331"/>
          <a:lstStyle/>
          <a:p>
            <a:pPr defTabSz="1020313"/>
            <a:endParaRPr lang="de-DE" sz="1500">
              <a:latin typeface="Times New Roman" pitchFamily="18" charset="0"/>
            </a:endParaRPr>
          </a:p>
        </p:txBody>
      </p:sp>
      <p:sp>
        <p:nvSpPr>
          <p:cNvPr id="26629" name="Notizenplatzhalter 5"/>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p>
        </p:txBody>
      </p:sp>
    </p:spTree>
    <p:extLst>
      <p:ext uri="{BB962C8B-B14F-4D97-AF65-F5344CB8AC3E}">
        <p14:creationId xmlns:p14="http://schemas.microsoft.com/office/powerpoint/2010/main" val="4160630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74</a:t>
            </a:fld>
            <a:endParaRPr lang="en-US"/>
          </a:p>
        </p:txBody>
      </p:sp>
    </p:spTree>
    <p:extLst>
      <p:ext uri="{BB962C8B-B14F-4D97-AF65-F5344CB8AC3E}">
        <p14:creationId xmlns:p14="http://schemas.microsoft.com/office/powerpoint/2010/main" val="4237537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75</a:t>
            </a:fld>
            <a:endParaRPr lang="en-US"/>
          </a:p>
        </p:txBody>
      </p:sp>
    </p:spTree>
    <p:extLst>
      <p:ext uri="{BB962C8B-B14F-4D97-AF65-F5344CB8AC3E}">
        <p14:creationId xmlns:p14="http://schemas.microsoft.com/office/powerpoint/2010/main" val="3527545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300"/>
              <a:t>When MATLAB recognizes a name in a </a:t>
            </a:r>
            <a:r>
              <a:rPr lang="en-US" err="1"/>
              <a:t>parfor</a:t>
            </a:r>
            <a:r>
              <a:rPr lang="en-US" sz="1300"/>
              <a:t>-loop as a variable, the variable is classified in one of several categories, shown in the table on the right.</a:t>
            </a:r>
            <a:r>
              <a:rPr lang="en-US"/>
              <a:t> </a:t>
            </a:r>
          </a:p>
          <a:p>
            <a:pPr>
              <a:defRPr/>
            </a:pPr>
            <a:endParaRPr lang="en-US">
              <a:cs typeface="Calibri"/>
            </a:endParaRPr>
          </a:p>
          <a:p>
            <a:pPr defTabSz="966612">
              <a:defRPr/>
            </a:pPr>
            <a:r>
              <a:rPr lang="en-US" sz="1300"/>
              <a:t>[click] Two variables types that can have a significant impact on your runtime are sliced variables and broadcast variables.</a:t>
            </a:r>
            <a:endParaRPr lang="en-US" sz="1300">
              <a:cs typeface="Calibri"/>
            </a:endParaRPr>
          </a:p>
          <a:p>
            <a:pPr defTabSz="966612">
              <a:defRPr/>
            </a:pPr>
            <a:endParaRPr lang="en-US" sz="1300"/>
          </a:p>
          <a:p>
            <a:pPr defTabSz="966612">
              <a:defRPr/>
            </a:pPr>
            <a:r>
              <a:rPr lang="en-US" sz="1300"/>
              <a:t>A </a:t>
            </a:r>
            <a:r>
              <a:rPr lang="en-US" sz="1300" i="1"/>
              <a:t>sliced variable</a:t>
            </a:r>
            <a:r>
              <a:rPr lang="en-US" sz="1300"/>
              <a:t> is a variable whose value can be broken up into segments, or </a:t>
            </a:r>
            <a:r>
              <a:rPr lang="en-US" sz="1300" i="1"/>
              <a:t>slices</a:t>
            </a:r>
            <a:r>
              <a:rPr lang="en-US" sz="1300"/>
              <a:t>, which are then operated on separately by different workers. Each iteration of the loop works on a different slice of the array. Using sliced variables can reduce the amount of required communication between the client and workers.</a:t>
            </a:r>
            <a:endParaRPr lang="en-US" sz="1300">
              <a:cs typeface="Calibri"/>
            </a:endParaRPr>
          </a:p>
          <a:p>
            <a:pPr defTabSz="966612">
              <a:defRPr/>
            </a:pPr>
            <a:endParaRPr lang="en-US" sz="1300"/>
          </a:p>
          <a:p>
            <a:pPr>
              <a:defRPr/>
            </a:pPr>
            <a:r>
              <a:rPr lang="en-US" sz="1300"/>
              <a:t>A </a:t>
            </a:r>
            <a:r>
              <a:rPr lang="en-US" sz="1300" i="1"/>
              <a:t>broadcast variable</a:t>
            </a:r>
            <a:r>
              <a:rPr lang="en-US" sz="1300"/>
              <a:t> is any variable, other than the loop variable or a sliced variable, that does not change inside the loop.</a:t>
            </a:r>
            <a:r>
              <a:rPr lang="en-US"/>
              <a:t> </a:t>
            </a:r>
            <a:r>
              <a:rPr lang="en-US" sz="1300"/>
              <a:t> At the start of a </a:t>
            </a:r>
            <a:r>
              <a:rPr lang="en-US" err="1"/>
              <a:t>parfor</a:t>
            </a:r>
            <a:r>
              <a:rPr lang="en-US" sz="1300"/>
              <a:t>-loop, the values of any broadcast variables are sent to all workers. That means that large broadcast variables can cause significant overhead in having to transfer them between the client and workers. </a:t>
            </a:r>
            <a:endParaRPr lang="en-US" sz="1300">
              <a:cs typeface="Calibri"/>
            </a:endParaRPr>
          </a:p>
          <a:p>
            <a:pPr defTabSz="966612">
              <a:defRPr/>
            </a:pPr>
            <a:endParaRPr lang="en-US" sz="1300"/>
          </a:p>
          <a:p>
            <a:pPr defTabSz="966612">
              <a:defRPr/>
            </a:pPr>
            <a:r>
              <a:rPr lang="en-US" sz="1300"/>
              <a:t>Therefore, [click] optimize </a:t>
            </a:r>
            <a:r>
              <a:rPr lang="en-US" sz="1300" err="1"/>
              <a:t>parfor</a:t>
            </a:r>
            <a:r>
              <a:rPr lang="en-US" sz="1300"/>
              <a:t>-loops by trying to use more sliced variables, and keep small any necessary broadcast variables to reduce parallel overhead</a:t>
            </a:r>
            <a:r>
              <a:rPr lang="en-US"/>
              <a:t>.</a:t>
            </a:r>
            <a:endParaRPr lang="en-US" sz="1300">
              <a:cs typeface="Calibri"/>
            </a:endParaRPr>
          </a:p>
          <a:p>
            <a:pPr defTabSz="966612">
              <a:defRPr/>
            </a:pPr>
            <a:endParaRPr lang="en-US" sz="1300"/>
          </a:p>
          <a:p>
            <a:pPr defTabSz="966612">
              <a:defRPr/>
            </a:pPr>
            <a:r>
              <a:rPr lang="en-US" sz="1300"/>
              <a:t>*next*</a:t>
            </a:r>
            <a:endParaRPr lang="en-US" sz="1300">
              <a:cs typeface="Calibri"/>
            </a:endParaRP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76</a:t>
            </a:fld>
            <a:endParaRPr lang="en-US"/>
          </a:p>
        </p:txBody>
      </p:sp>
    </p:spTree>
    <p:extLst>
      <p:ext uri="{BB962C8B-B14F-4D97-AF65-F5344CB8AC3E}">
        <p14:creationId xmlns:p14="http://schemas.microsoft.com/office/powerpoint/2010/main" val="387071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C73748-1906-46D5-9087-58034230DAE3}"/>
              </a:ext>
            </a:extLst>
          </p:cNvPr>
          <p:cNvSpPr>
            <a:spLocks noGrp="1"/>
          </p:cNvSpPr>
          <p:nvPr>
            <p:ph type="body" idx="1"/>
          </p:nvPr>
        </p:nvSpPr>
        <p:spPr/>
        <p:txBody>
          <a:bodyPr/>
          <a:lstStyle/>
          <a:p>
            <a:r>
              <a:rPr lang="en-US"/>
              <a:t>When the Code Analyzer does no longer help, MATLAB contains a profiler that can look at your code, measure it time it takes to run it, and identify which sections take the most time.  From there, you can then evaluate the different sections to see where speed-up might be possible.  You can continuously return to the profiler as you make changes to see that improvement over time. </a:t>
            </a:r>
          </a:p>
        </p:txBody>
      </p:sp>
    </p:spTree>
    <p:extLst>
      <p:ext uri="{BB962C8B-B14F-4D97-AF65-F5344CB8AC3E}">
        <p14:creationId xmlns:p14="http://schemas.microsoft.com/office/powerpoint/2010/main" val="4147366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1300"/>
              <a:t>When MATLAB recognizes a name in a </a:t>
            </a:r>
            <a:r>
              <a:rPr lang="en-US"/>
              <a:t>parfor</a:t>
            </a:r>
            <a:r>
              <a:rPr lang="en-US" sz="1300"/>
              <a:t>-loop as a variable, the variable is classified in one of several categories, shown in the table on the right.</a:t>
            </a:r>
            <a:r>
              <a:rPr lang="en-US"/>
              <a:t> </a:t>
            </a:r>
          </a:p>
          <a:p>
            <a:pPr>
              <a:defRPr/>
            </a:pPr>
            <a:endParaRPr lang="en-US">
              <a:cs typeface="Calibri"/>
            </a:endParaRPr>
          </a:p>
          <a:p>
            <a:pPr defTabSz="966612">
              <a:defRPr/>
            </a:pPr>
            <a:r>
              <a:rPr lang="en-US" sz="1300"/>
              <a:t>[click] Two variables types that can have a significant impact on your runtime are sliced variables and broadcast variables.</a:t>
            </a:r>
            <a:endParaRPr lang="en-US" sz="1300">
              <a:cs typeface="Calibri"/>
            </a:endParaRPr>
          </a:p>
          <a:p>
            <a:pPr defTabSz="966612">
              <a:defRPr/>
            </a:pPr>
            <a:endParaRPr lang="en-US" sz="1300"/>
          </a:p>
          <a:p>
            <a:pPr defTabSz="966612">
              <a:defRPr/>
            </a:pPr>
            <a:r>
              <a:rPr lang="en-US" sz="1300"/>
              <a:t>A </a:t>
            </a:r>
            <a:r>
              <a:rPr lang="en-US" sz="1300" i="1"/>
              <a:t>sliced variable</a:t>
            </a:r>
            <a:r>
              <a:rPr lang="en-US" sz="1300"/>
              <a:t> is a variable whose value can be broken up into segments, or </a:t>
            </a:r>
            <a:r>
              <a:rPr lang="en-US" sz="1300" i="1"/>
              <a:t>slices</a:t>
            </a:r>
            <a:r>
              <a:rPr lang="en-US" sz="1300"/>
              <a:t>, which are then operated on separately by different workers. Each iteration of the loop works on a different slice of the array. Using sliced variables can reduce the amount of required communication between the client and workers.</a:t>
            </a:r>
            <a:endParaRPr lang="en-US" sz="1300">
              <a:cs typeface="Calibri"/>
            </a:endParaRPr>
          </a:p>
          <a:p>
            <a:pPr defTabSz="966612">
              <a:defRPr/>
            </a:pPr>
            <a:endParaRPr lang="en-US" sz="1300"/>
          </a:p>
          <a:p>
            <a:pPr>
              <a:defRPr/>
            </a:pPr>
            <a:r>
              <a:rPr lang="en-US" sz="1300"/>
              <a:t>A </a:t>
            </a:r>
            <a:r>
              <a:rPr lang="en-US" sz="1300" i="1"/>
              <a:t>broadcast variable</a:t>
            </a:r>
            <a:r>
              <a:rPr lang="en-US" sz="1300"/>
              <a:t> is any variable, other than the loop variable or a sliced variable, that does not change inside the loop.</a:t>
            </a:r>
            <a:r>
              <a:rPr lang="en-US"/>
              <a:t> </a:t>
            </a:r>
            <a:r>
              <a:rPr lang="en-US" sz="1300"/>
              <a:t> At the start of a </a:t>
            </a:r>
            <a:r>
              <a:rPr lang="en-US"/>
              <a:t>parfor</a:t>
            </a:r>
            <a:r>
              <a:rPr lang="en-US" sz="1300"/>
              <a:t>-loop, the values of any broadcast variables are sent to all workers. That means that large broadcast variables can cause significant overhead in having to transfer them between the client and workers. </a:t>
            </a:r>
            <a:endParaRPr lang="en-US" sz="1300">
              <a:cs typeface="Calibri"/>
            </a:endParaRPr>
          </a:p>
          <a:p>
            <a:pPr defTabSz="966612">
              <a:defRPr/>
            </a:pPr>
            <a:endParaRPr lang="en-US" sz="1300"/>
          </a:p>
          <a:p>
            <a:pPr defTabSz="966612">
              <a:defRPr/>
            </a:pPr>
            <a:r>
              <a:rPr lang="en-US" sz="1300"/>
              <a:t>Therefore, [click] optimize parfor-loops by trying to use more sliced variables, and keep small any necessary broadcast variables to reduce parallel overhead</a:t>
            </a:r>
            <a:r>
              <a:rPr lang="en-US"/>
              <a:t>.</a:t>
            </a:r>
            <a:endParaRPr lang="en-US" sz="1300">
              <a:cs typeface="Calibri"/>
            </a:endParaRPr>
          </a:p>
          <a:p>
            <a:pPr defTabSz="966612">
              <a:defRPr/>
            </a:pPr>
            <a:endParaRPr lang="en-US" sz="1300"/>
          </a:p>
          <a:p>
            <a:pPr defTabSz="966612">
              <a:defRPr/>
            </a:pPr>
            <a:r>
              <a:rPr lang="en-US" sz="1300"/>
              <a:t>*next*</a:t>
            </a:r>
            <a:endParaRPr lang="en-US" sz="1300">
              <a:cs typeface="Calibri"/>
            </a:endParaRP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77</a:t>
            </a:fld>
            <a:endParaRPr lang="en-US"/>
          </a:p>
        </p:txBody>
      </p:sp>
    </p:spTree>
    <p:extLst>
      <p:ext uri="{BB962C8B-B14F-4D97-AF65-F5344CB8AC3E}">
        <p14:creationId xmlns:p14="http://schemas.microsoft.com/office/powerpoint/2010/main" val="3167906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78</a:t>
            </a:fld>
            <a:endParaRPr lang="en-US"/>
          </a:p>
        </p:txBody>
      </p:sp>
    </p:spTree>
    <p:extLst>
      <p:ext uri="{BB962C8B-B14F-4D97-AF65-F5344CB8AC3E}">
        <p14:creationId xmlns:p14="http://schemas.microsoft.com/office/powerpoint/2010/main" val="118333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C73748-1906-46D5-9087-58034230DAE3}"/>
              </a:ext>
            </a:extLst>
          </p:cNvPr>
          <p:cNvSpPr>
            <a:spLocks noGrp="1"/>
          </p:cNvSpPr>
          <p:nvPr>
            <p:ph type="body" idx="1"/>
          </p:nvPr>
        </p:nvSpPr>
        <p:spPr/>
        <p:txBody>
          <a:bodyPr/>
          <a:lstStyle/>
          <a:p>
            <a:r>
              <a:rPr lang="en-US"/>
              <a:t>Before we think about scaling our code to a cluster, we need to make sure that it’s optimized as fully as possible.  Inefficient code on your desktop is still going to be inefficient on the cluster, regardless of how much resources you throw at it.  *CLICK*</a:t>
            </a:r>
          </a:p>
          <a:p>
            <a:endParaRPr lang="en-US"/>
          </a:p>
          <a:p>
            <a:r>
              <a:rPr lang="en-US" b="0" i="0">
                <a:solidFill>
                  <a:srgbClr val="212121"/>
                </a:solidFill>
                <a:effectLst/>
                <a:latin typeface="Roboto" panose="02000000000000000000" pitchFamily="2" charset="0"/>
              </a:rPr>
              <a:t>For instance, you can use the MATLAB</a:t>
            </a:r>
            <a:r>
              <a:rPr lang="en-US" b="0" i="0" baseline="30000">
                <a:solidFill>
                  <a:srgbClr val="212121"/>
                </a:solidFill>
                <a:effectLst/>
                <a:latin typeface="Roboto" panose="02000000000000000000" pitchFamily="2" charset="0"/>
              </a:rPr>
              <a:t>®</a:t>
            </a:r>
            <a:r>
              <a:rPr lang="en-US" b="0" i="0">
                <a:solidFill>
                  <a:srgbClr val="212121"/>
                </a:solidFill>
                <a:effectLst/>
                <a:latin typeface="Roboto" panose="02000000000000000000" pitchFamily="2" charset="0"/>
              </a:rPr>
              <a:t> Code Analyzer to automatically check your code for coding problems. You can view warning and error messages about your code, and modify your file based on the messages. CLICK</a:t>
            </a:r>
          </a:p>
          <a:p>
            <a:endParaRPr lang="en-US" b="0" i="0">
              <a:solidFill>
                <a:srgbClr val="212121"/>
              </a:solidFill>
              <a:effectLst/>
              <a:latin typeface="Roboto" panose="02000000000000000000" pitchFamily="2" charset="0"/>
            </a:endParaRPr>
          </a:p>
          <a:p>
            <a:r>
              <a:rPr lang="en-US" b="0" i="0">
                <a:solidFill>
                  <a:srgbClr val="212121"/>
                </a:solidFill>
                <a:effectLst/>
                <a:latin typeface="Roboto" panose="02000000000000000000" pitchFamily="2" charset="0"/>
              </a:rPr>
              <a:t>Let’s have a look at this piece of code (explain). The problem: </a:t>
            </a:r>
            <a:r>
              <a:rPr lang="de-DE" err="1"/>
              <a:t>Numeric</a:t>
            </a:r>
            <a:r>
              <a:rPr lang="de-DE"/>
              <a:t>/</a:t>
            </a:r>
            <a:r>
              <a:rPr lang="de-DE" err="1"/>
              <a:t>char</a:t>
            </a:r>
            <a:r>
              <a:rPr lang="de-DE"/>
              <a:t> </a:t>
            </a:r>
            <a:r>
              <a:rPr lang="de-DE" err="1"/>
              <a:t>arrays</a:t>
            </a:r>
            <a:r>
              <a:rPr lang="de-DE"/>
              <a:t> </a:t>
            </a:r>
            <a:r>
              <a:rPr lang="de-DE" err="1"/>
              <a:t>are</a:t>
            </a:r>
            <a:r>
              <a:rPr lang="de-DE"/>
              <a:t> </a:t>
            </a:r>
            <a:r>
              <a:rPr lang="de-DE" err="1"/>
              <a:t>stored</a:t>
            </a:r>
            <a:r>
              <a:rPr lang="de-DE"/>
              <a:t> in a </a:t>
            </a:r>
            <a:r>
              <a:rPr lang="de-DE" err="1"/>
              <a:t>continuous</a:t>
            </a:r>
            <a:r>
              <a:rPr lang="de-DE"/>
              <a:t> block </a:t>
            </a:r>
            <a:r>
              <a:rPr lang="de-DE" err="1"/>
              <a:t>of</a:t>
            </a:r>
            <a:r>
              <a:rPr lang="de-DE"/>
              <a:t> </a:t>
            </a:r>
            <a:r>
              <a:rPr lang="de-DE" err="1"/>
              <a:t>memory</a:t>
            </a:r>
            <a:r>
              <a:rPr lang="de-DE"/>
              <a:t>. </a:t>
            </a:r>
            <a:r>
              <a:rPr lang="de-DE" b="1"/>
              <a:t>Problem:</a:t>
            </a:r>
            <a:r>
              <a:rPr lang="de-DE"/>
              <a:t> </a:t>
            </a:r>
            <a:r>
              <a:rPr lang="en-US"/>
              <a:t>Using a loop to incrementally add new elements to an existing array can affect:</a:t>
            </a:r>
          </a:p>
          <a:p>
            <a:pPr lvl="1">
              <a:spcBef>
                <a:spcPts val="634"/>
              </a:spcBef>
              <a:buFont typeface="Arial" panose="020B0604020202020204" pitchFamily="34" charset="0"/>
              <a:buChar char="•"/>
            </a:pPr>
            <a:r>
              <a:rPr lang="en-US" b="1"/>
              <a:t>performance</a:t>
            </a:r>
            <a:r>
              <a:rPr lang="en-US"/>
              <a:t>: MATLAB might spend extra time looking for a larger contiguous block, and then moving the array into the block. </a:t>
            </a:r>
          </a:p>
          <a:p>
            <a:pPr lvl="1">
              <a:spcBef>
                <a:spcPts val="634"/>
              </a:spcBef>
              <a:buFont typeface="Arial" panose="020B0604020202020204" pitchFamily="34" charset="0"/>
              <a:buChar char="•"/>
            </a:pPr>
            <a:r>
              <a:rPr lang="en-US" b="1"/>
              <a:t>memory use</a:t>
            </a:r>
            <a:r>
              <a:rPr lang="en-US"/>
              <a:t>: this temporarily doubles the amount of memory required for the array and may lead to out-of-memory issues.</a:t>
            </a:r>
            <a:endParaRPr lang="de-DE"/>
          </a:p>
          <a:p>
            <a:r>
              <a:rPr lang="de-DE"/>
              <a:t> </a:t>
            </a:r>
            <a:endParaRPr lang="en-US" b="0" i="0">
              <a:solidFill>
                <a:srgbClr val="212121"/>
              </a:solidFill>
              <a:effectLst/>
              <a:latin typeface="Roboto" panose="02000000000000000000" pitchFamily="2" charset="0"/>
            </a:endParaRPr>
          </a:p>
          <a:p>
            <a:pPr defTabSz="966612">
              <a:defRPr/>
            </a:pPr>
            <a:r>
              <a:rPr lang="en-US" sz="1300" b="1"/>
              <a:t>Solution: </a:t>
            </a:r>
            <a:r>
              <a:rPr lang="en-US" sz="1300" err="1"/>
              <a:t>Preallocate</a:t>
            </a:r>
            <a:r>
              <a:rPr lang="en-US" sz="1300"/>
              <a:t> the maximum amount of space required for the array instead of letting MATLAB repeatedly reallocate memory for the growing array:</a:t>
            </a:r>
          </a:p>
          <a:p>
            <a:r>
              <a:rPr lang="en-US" b="0" i="0">
                <a:solidFill>
                  <a:srgbClr val="212121"/>
                </a:solidFill>
                <a:effectLst/>
                <a:latin typeface="Roboto" panose="02000000000000000000" pitchFamily="2" charset="0"/>
              </a:rPr>
              <a:t>When you modify your code, the messages are updated automatically and continuously so you can see if your changes address the issues noted in the messages. Notice the performance improvement as well.</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err="1">
                <a:solidFill>
                  <a:srgbClr val="212121"/>
                </a:solidFill>
                <a:effectLst/>
                <a:latin typeface="Roboto" panose="02000000000000000000" pitchFamily="2" charset="0"/>
              </a:rPr>
              <a:t>Preallocate</a:t>
            </a:r>
            <a:r>
              <a:rPr lang="en-US" b="0" i="0">
                <a:solidFill>
                  <a:srgbClr val="212121"/>
                </a:solidFill>
                <a:effectLst/>
                <a:latin typeface="Roboto" panose="02000000000000000000" pitchFamily="2" charset="0"/>
              </a:rPr>
              <a:t> — Instead of continuously resizing arrays, consider </a:t>
            </a:r>
            <a:r>
              <a:rPr lang="en-US" b="0" i="0" err="1">
                <a:solidFill>
                  <a:srgbClr val="212121"/>
                </a:solidFill>
                <a:effectLst/>
                <a:latin typeface="Roboto" panose="02000000000000000000" pitchFamily="2" charset="0"/>
              </a:rPr>
              <a:t>preallocating</a:t>
            </a:r>
            <a:r>
              <a:rPr lang="en-US" b="0" i="0">
                <a:solidFill>
                  <a:srgbClr val="212121"/>
                </a:solidFill>
                <a:effectLst/>
                <a:latin typeface="Roboto" panose="02000000000000000000" pitchFamily="2" charset="0"/>
              </a:rPr>
              <a:t> the maximum amount of space required for an array. For more information, see </a:t>
            </a:r>
            <a:r>
              <a:rPr lang="en-US" b="0" i="0" u="none" strike="noStrike" err="1">
                <a:solidFill>
                  <a:srgbClr val="0076A8"/>
                </a:solidFill>
                <a:effectLst/>
                <a:latin typeface="Roboto" panose="02000000000000000000" pitchFamily="2" charset="0"/>
                <a:hlinkClick r:id="rId3"/>
              </a:rPr>
              <a:t>Preallocation</a:t>
            </a:r>
            <a:r>
              <a:rPr lang="en-US" b="0" i="0">
                <a:solidFill>
                  <a:srgbClr val="212121"/>
                </a:solidFill>
                <a:effectLst/>
                <a:latin typeface="Roboto" panose="02000000000000000000" pitchFamily="2" charset="0"/>
              </a:rPr>
              <a:t>.</a:t>
            </a:r>
          </a:p>
          <a:p>
            <a:pPr algn="l">
              <a:buFont typeface="Arial" panose="020B0604020202020204" pitchFamily="34" charset="0"/>
              <a:buChar char="•"/>
            </a:pPr>
            <a:r>
              <a:rPr lang="en-US" b="0" i="0">
                <a:solidFill>
                  <a:srgbClr val="212121"/>
                </a:solidFill>
                <a:effectLst/>
                <a:latin typeface="Roboto" panose="02000000000000000000" pitchFamily="2" charset="0"/>
              </a:rPr>
              <a:t>Vectorize — Instead of writing loop-based code, consider using MATLAB matrix and vector operations. For more information, see </a:t>
            </a:r>
            <a:r>
              <a:rPr lang="en-US" b="0" i="0" u="none" strike="noStrike">
                <a:solidFill>
                  <a:srgbClr val="0076A8"/>
                </a:solidFill>
                <a:effectLst/>
                <a:latin typeface="Roboto" panose="02000000000000000000" pitchFamily="2" charset="0"/>
                <a:hlinkClick r:id="rId4"/>
              </a:rPr>
              <a:t>Vectorization</a:t>
            </a:r>
            <a:r>
              <a:rPr lang="en-US" b="0" i="0">
                <a:solidFill>
                  <a:srgbClr val="212121"/>
                </a:solidFill>
                <a:effectLst/>
                <a:latin typeface="Roboto" panose="02000000000000000000" pitchFamily="2" charset="0"/>
              </a:rPr>
              <a:t>.</a:t>
            </a:r>
          </a:p>
          <a:p>
            <a:pPr defTabSz="966612">
              <a:buFont typeface="Arial" panose="020B0604020202020204" pitchFamily="34" charset="0"/>
              <a:buChar char="•"/>
              <a:defRPr/>
            </a:pPr>
            <a:r>
              <a:rPr lang="en-US" b="0" i="0">
                <a:solidFill>
                  <a:srgbClr val="212121"/>
                </a:solidFill>
                <a:effectLst/>
                <a:latin typeface="Roboto" panose="02000000000000000000" pitchFamily="2" charset="0"/>
              </a:rPr>
              <a:t>Prefer local functions over nested functions. Use this practice especially if the function does not need to access variables in the main function.</a:t>
            </a:r>
          </a:p>
          <a:p>
            <a:pPr algn="l">
              <a:buFont typeface="Arial" panose="020B0604020202020204" pitchFamily="34" charset="0"/>
              <a:buChar char="•"/>
            </a:pPr>
            <a:r>
              <a:rPr lang="en-US" b="0" i="0">
                <a:solidFill>
                  <a:srgbClr val="212121"/>
                </a:solidFill>
                <a:effectLst/>
                <a:latin typeface="Roboto" panose="02000000000000000000" pitchFamily="2" charset="0"/>
              </a:rPr>
              <a:t>Create new variables if data type changes — Create a new variable rather than assigning data of a different type to an existing variable. Changing the class or array shape of an existing variable takes extra time to process.</a:t>
            </a:r>
          </a:p>
          <a:p>
            <a:pPr defTabSz="966612">
              <a:buFont typeface="Arial" panose="020B0604020202020204" pitchFamily="34" charset="0"/>
              <a:buChar char="•"/>
              <a:defRPr/>
            </a:pPr>
            <a:r>
              <a:rPr lang="en-US" b="0" i="0">
                <a:solidFill>
                  <a:srgbClr val="212121"/>
                </a:solidFill>
                <a:effectLst/>
                <a:latin typeface="Roboto" panose="02000000000000000000" pitchFamily="2" charset="0"/>
              </a:rPr>
              <a:t>Place independent operations outside loops — If code does not evaluate differently with each for or while loop iteration, move it outside of the loop to avoid redundant computations.</a:t>
            </a:r>
          </a:p>
          <a:p>
            <a:pPr algn="l">
              <a:buFont typeface="Arial" panose="020B0604020202020204" pitchFamily="34" charset="0"/>
              <a:buChar char="•"/>
            </a:pPr>
            <a:endParaRPr lang="en-US" b="0" i="0">
              <a:solidFill>
                <a:srgbClr val="212121"/>
              </a:solidFill>
              <a:effectLst/>
              <a:latin typeface="Roboto" panose="02000000000000000000" pitchFamily="2" charset="0"/>
            </a:endParaRPr>
          </a:p>
          <a:p>
            <a:endParaRPr lang="en-DE"/>
          </a:p>
          <a:p>
            <a:endParaRPr lang="en-DE"/>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3645513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p:spPr>
        <p:txBody>
          <a:bodyPr/>
          <a:lstStyle/>
          <a:p>
            <a:r>
              <a:rPr lang="en-GB">
                <a:solidFill>
                  <a:prstClr val="black"/>
                </a:solidFill>
              </a:rPr>
              <a:t>The MathWorks</a:t>
            </a:r>
          </a:p>
        </p:txBody>
      </p:sp>
      <p:sp>
        <p:nvSpPr>
          <p:cNvPr id="49155" name="Rectangle 7"/>
          <p:cNvSpPr>
            <a:spLocks noGrp="1" noChangeArrowheads="1"/>
          </p:cNvSpPr>
          <p:nvPr>
            <p:ph type="sldNum" sz="quarter" idx="5"/>
          </p:nvPr>
        </p:nvSpPr>
        <p:spPr>
          <a:noFill/>
        </p:spPr>
        <p:txBody>
          <a:bodyPr/>
          <a:lstStyle/>
          <a:p>
            <a:fld id="{26681D4D-93FB-4819-B448-D81BEF3D7F0F}" type="slidenum">
              <a:rPr lang="en-GB" smtClean="0">
                <a:solidFill>
                  <a:prstClr val="black"/>
                </a:solidFill>
              </a:rPr>
              <a:pPr/>
              <a:t>12</a:t>
            </a:fld>
            <a:endParaRPr lang="en-GB">
              <a:solidFill>
                <a:prstClr val="black"/>
              </a:solidFill>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r>
              <a:rPr lang="en-US" b="0"/>
              <a:t>It’s important to note that even without Parallel Computing Toolbox, [click] MATLAB provides implicit multi-core support with its built–in multithreading.  A growing number of core MATLAB functions take advantage of underlying multi-threaded library support, and other </a:t>
            </a:r>
            <a:r>
              <a:rPr lang="en-US"/>
              <a:t>toolboxes</a:t>
            </a:r>
            <a:r>
              <a:rPr lang="en-US" b="0"/>
              <a:t> leverage those benefits when they use core MATLAB functions. However, </a:t>
            </a:r>
            <a:r>
              <a:rPr lang="en-US"/>
              <a:t>not every MATLAB function is able to be multi-threaded, and any acceleration is</a:t>
            </a:r>
            <a:r>
              <a:rPr lang="en-US" b="0"/>
              <a:t> limited to your local workstation. </a:t>
            </a:r>
            <a:endParaRPr lang="en-US"/>
          </a:p>
          <a:p>
            <a:pPr eaLnBrk="1" hangingPunct="1"/>
            <a:r>
              <a:rPr lang="en-US" b="0"/>
              <a:t>*next*</a:t>
            </a:r>
            <a:endParaRPr lang="en-US">
              <a:cs typeface="Calibri"/>
            </a:endParaRPr>
          </a:p>
          <a:p>
            <a:r>
              <a:rPr lang="en-US"/>
              <a:t> </a:t>
            </a:r>
            <a:endParaRPr lang="en-US" b="0">
              <a:cs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defTabSz="1758847">
              <a:defRPr/>
            </a:pPr>
            <a:r>
              <a:rPr lang="en-US" sz="4700"/>
              <a:t>Therefore, parallel computing tools enable you to receive benefits beyond these limitations.</a:t>
            </a:r>
            <a:endParaRPr lang="en-US" sz="4700">
              <a:cs typeface="Calibri"/>
            </a:endParaRPr>
          </a:p>
          <a:p>
            <a:pPr defTabSz="1758847">
              <a:defRPr/>
            </a:pPr>
            <a:endParaRPr lang="en-US" sz="4700"/>
          </a:p>
          <a:p>
            <a:pPr>
              <a:defRPr/>
            </a:pPr>
            <a:r>
              <a:rPr lang="en-US" sz="4700"/>
              <a:t>Put another way, Parallel Computing Toolbox enables direct control of your parallel resources. For example, parallel constructs like </a:t>
            </a:r>
            <a:r>
              <a:rPr lang="en-US" sz="4700" err="1"/>
              <a:t>parfor</a:t>
            </a:r>
            <a:r>
              <a:rPr lang="en-US" sz="4700"/>
              <a:t> let you control which portions of your workflow are distributed to multiple cores. Later on, we’ll talk about how you can extend that level of control to resources on compute clusters by using MATLAB Parallel Server.</a:t>
            </a:r>
            <a:endParaRPr lang="en-US" sz="4700">
              <a:cs typeface="Calibri"/>
            </a:endParaRPr>
          </a:p>
          <a:p>
            <a:endParaRPr lang="en-US" sz="4700">
              <a:latin typeface="Arial" charset="0"/>
              <a:cs typeface="Arial" charset="0"/>
            </a:endParaRPr>
          </a:p>
          <a:p>
            <a:r>
              <a:rPr lang="en-US" sz="4700">
                <a:latin typeface="Arial"/>
                <a:cs typeface="Arial"/>
              </a:rPr>
              <a:t>*next*</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776717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Background" descr="bluemesh.jpg"/>
          <p:cNvPicPr>
            <a:picLocks noChangeAspect="1"/>
          </p:cNvPicPr>
          <p:nvPr/>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2024 The MathWorks, Inc.</a:t>
            </a:r>
          </a:p>
        </p:txBody>
      </p:sp>
      <p:cxnSp>
        <p:nvCxnSpPr>
          <p:cNvPr id="26" name="GrayLine"/>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p:nvPicPr>
        <p:blipFill>
          <a:blip r:embed="rId3" cstate="print"/>
          <a:stretch>
            <a:fillRect/>
          </a:stretch>
        </p:blipFill>
        <p:spPr>
          <a:xfrm>
            <a:off x="10330730" y="141139"/>
            <a:ext cx="1620665" cy="320591"/>
          </a:xfrm>
          <a:prstGeom prst="rect">
            <a:avLst/>
          </a:prstGeom>
          <a:noFill/>
          <a:ln>
            <a:noFill/>
          </a:ln>
        </p:spPr>
      </p:pic>
      <p:pic>
        <p:nvPicPr>
          <p:cNvPr id="2" name="Background" descr="bluemesh.jpg">
            <a:extLst>
              <a:ext uri="{FF2B5EF4-FFF2-40B4-BE49-F238E27FC236}">
                <a16:creationId xmlns:a16="http://schemas.microsoft.com/office/drawing/2014/main" id="{8A72624F-F8C7-6DBA-8D50-FC863300D681}"/>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3" name="Copyright">
            <a:extLst>
              <a:ext uri="{FF2B5EF4-FFF2-40B4-BE49-F238E27FC236}">
                <a16:creationId xmlns:a16="http://schemas.microsoft.com/office/drawing/2014/main" id="{9BF1E2D8-AFB7-4270-28DC-40BD004AC8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4" name="GrayLine">
            <a:extLst>
              <a:ext uri="{FF2B5EF4-FFF2-40B4-BE49-F238E27FC236}">
                <a16:creationId xmlns:a16="http://schemas.microsoft.com/office/drawing/2014/main" id="{DE96C243-610B-474C-86C2-FEC69585D6BB}"/>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5" name="Logo" descr="09_MW_logo_CMYK_REV.png">
            <a:extLst>
              <a:ext uri="{FF2B5EF4-FFF2-40B4-BE49-F238E27FC236}">
                <a16:creationId xmlns:a16="http://schemas.microsoft.com/office/drawing/2014/main" id="{7B1536C8-028E-77C6-0453-D651C3D52867}"/>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39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6113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94238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076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3005577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720096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7047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Content"/>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marR="0" lvl="0" indent="-342164" algn="l" defTabSz="914400" rtl="0" eaLnBrk="1" fontAlgn="auto" latinLnBrk="0" hangingPunct="1">
              <a:lnSpc>
                <a:spcPct val="200000"/>
              </a:lnSpc>
              <a:spcBef>
                <a:spcPts val="0"/>
              </a:spcBef>
              <a:spcAft>
                <a:spcPts val="0"/>
              </a:spcAft>
              <a:buClr>
                <a:schemeClr val="tx2"/>
              </a:buClr>
              <a:buSzPct val="75000"/>
              <a:buFont typeface="Wingdings" pitchFamily="2" charset="2"/>
              <a:buChar char="§"/>
              <a:tabLst>
                <a:tab pos="458340" algn="l"/>
              </a:tabLst>
              <a:defRPr/>
            </a:pPr>
            <a:r>
              <a:rPr lang="en-US" sz="2400">
                <a:latin typeface="Arial" pitchFamily="34" charset="0"/>
                <a:cs typeface="Arial" pitchFamily="34" charset="0"/>
              </a:rPr>
              <a:t>Utilizing</a:t>
            </a:r>
            <a:r>
              <a:rPr lang="en-US" sz="2400" baseline="0">
                <a:latin typeface="Arial" pitchFamily="34" charset="0"/>
                <a:cs typeface="Arial" pitchFamily="34" charset="0"/>
              </a:rPr>
              <a:t> multiple cores on a desktop computer</a:t>
            </a:r>
          </a:p>
          <a:p>
            <a:pPr marL="342164" marR="0" lvl="0" indent="-342164" algn="l" defTabSz="914400" rtl="0" eaLnBrk="1" fontAlgn="auto" latinLnBrk="0" hangingPunct="1">
              <a:lnSpc>
                <a:spcPct val="200000"/>
              </a:lnSpc>
              <a:spcBef>
                <a:spcPts val="0"/>
              </a:spcBef>
              <a:spcAft>
                <a:spcPts val="0"/>
              </a:spcAft>
              <a:buClr>
                <a:schemeClr val="tx2"/>
              </a:buClr>
              <a:buSzPct val="75000"/>
              <a:buFont typeface="Wingdings" pitchFamily="2" charset="2"/>
              <a:buChar char="§"/>
              <a:tabLst>
                <a:tab pos="458340" algn="l"/>
              </a:tabLst>
              <a:defRPr/>
            </a:pPr>
            <a:r>
              <a:rPr lang="en-US" sz="2400">
                <a:latin typeface="Arial" pitchFamily="34" charset="0"/>
                <a:cs typeface="Arial" pitchFamily="34" charset="0"/>
              </a:rPr>
              <a:t>Accelerating applications with NVIDIA</a:t>
            </a:r>
            <a:r>
              <a:rPr lang="en-US" sz="2400" baseline="0">
                <a:latin typeface="Arial" pitchFamily="34" charset="0"/>
                <a:cs typeface="Arial" pitchFamily="34" charset="0"/>
              </a:rPr>
              <a:t> GPUs</a:t>
            </a:r>
            <a:endParaRPr lang="en-US" sz="2400">
              <a:latin typeface="Arial" pitchFamily="34" charset="0"/>
              <a:cs typeface="Arial" pitchFamily="34" charset="0"/>
            </a:endParaRPr>
          </a:p>
          <a:p>
            <a:pPr marL="342164" lvl="0" indent="-342164">
              <a:lnSpc>
                <a:spcPct val="200000"/>
              </a:lnSpc>
              <a:buClr>
                <a:schemeClr val="tx2"/>
              </a:buClr>
              <a:buSzPct val="75000"/>
              <a:buFont typeface="Wingdings" pitchFamily="2" charset="2"/>
              <a:buChar char="§"/>
              <a:tabLst>
                <a:tab pos="458340" algn="l"/>
              </a:tabLst>
            </a:pPr>
            <a:r>
              <a:rPr lang="en-US" sz="2400">
                <a:latin typeface="Arial" pitchFamily="34" charset="0"/>
                <a:cs typeface="Arial" pitchFamily="34" charset="0"/>
              </a:rPr>
              <a:t>Scaling</a:t>
            </a:r>
            <a:r>
              <a:rPr lang="en-US" sz="2400" baseline="0">
                <a:latin typeface="Arial" pitchFamily="34" charset="0"/>
                <a:cs typeface="Arial" pitchFamily="34" charset="0"/>
              </a:rPr>
              <a:t> up to</a:t>
            </a:r>
            <a:r>
              <a:rPr lang="en-US" sz="2400">
                <a:latin typeface="Arial" pitchFamily="34" charset="0"/>
                <a:cs typeface="Arial" pitchFamily="34" charset="0"/>
              </a:rPr>
              <a:t> cluster and cloud resources</a:t>
            </a:r>
          </a:p>
          <a:p>
            <a:pPr marL="342164" lvl="0" indent="-342164">
              <a:lnSpc>
                <a:spcPct val="200000"/>
              </a:lnSpc>
              <a:buClr>
                <a:schemeClr val="tx2"/>
              </a:buClr>
              <a:buSzPct val="75000"/>
              <a:buFont typeface="Wingdings" pitchFamily="2" charset="2"/>
              <a:buChar char="§"/>
              <a:tabLst>
                <a:tab pos="458340" algn="l"/>
              </a:tabLst>
            </a:pPr>
            <a:r>
              <a:rPr lang="en-US" sz="2400">
                <a:latin typeface="Arial" pitchFamily="34" charset="0"/>
                <a:cs typeface="Arial" pitchFamily="34" charset="0"/>
              </a:rPr>
              <a:t>Tackling</a:t>
            </a:r>
            <a:r>
              <a:rPr lang="en-US" sz="2400" baseline="0">
                <a:latin typeface="Arial" pitchFamily="34" charset="0"/>
                <a:cs typeface="Arial" pitchFamily="34" charset="0"/>
              </a:rPr>
              <a:t> data-intensive problems on desktops and clusters</a:t>
            </a:r>
          </a:p>
          <a:p>
            <a:pPr marL="342164" lvl="0" indent="-342164">
              <a:lnSpc>
                <a:spcPct val="200000"/>
              </a:lnSpc>
              <a:buClr>
                <a:schemeClr val="tx2"/>
              </a:buClr>
              <a:buSzPct val="75000"/>
              <a:buFont typeface="Wingdings" pitchFamily="2" charset="2"/>
              <a:buChar char="§"/>
              <a:tabLst>
                <a:tab pos="458340" algn="l"/>
              </a:tabLst>
            </a:pPr>
            <a:r>
              <a:rPr lang="en-US" sz="2400">
                <a:latin typeface="Arial" pitchFamily="34" charset="0"/>
                <a:cs typeface="Arial" pitchFamily="34" charset="0"/>
              </a:rPr>
              <a:t>Summary and resources</a:t>
            </a:r>
          </a:p>
        </p:txBody>
      </p:sp>
      <p:sp>
        <p:nvSpPr>
          <p:cNvPr id="5" name="Title"/>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Agenda</a:t>
            </a:r>
          </a:p>
        </p:txBody>
      </p:sp>
      <p:sp>
        <p:nvSpPr>
          <p:cNvPr id="2" name="Content">
            <a:extLst>
              <a:ext uri="{FF2B5EF4-FFF2-40B4-BE49-F238E27FC236}">
                <a16:creationId xmlns:a16="http://schemas.microsoft.com/office/drawing/2014/main" id="{D2A0487C-6C19-7EF4-53A0-D81DCAAEA377}"/>
              </a:ext>
            </a:extLst>
          </p:cNvPr>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3" name="Title">
            <a:extLst>
              <a:ext uri="{FF2B5EF4-FFF2-40B4-BE49-F238E27FC236}">
                <a16:creationId xmlns:a16="http://schemas.microsoft.com/office/drawing/2014/main" id="{51A50F16-0A75-350C-E93F-6EC154F8F443}"/>
              </a:ext>
            </a:extLst>
          </p:cNvPr>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425903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348808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354288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67231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www.mathworks.com/discovery/matlab-acceleration.html" TargetMode="External"/><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hyperlink" Target="https://www.mathworks.com/help/matlab/matlab_prog/techniques-for-improving-performance.htm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mathworks.com/discovery/matlab-multicore.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hyperlink" Target="https://www.mathworks.com/discovery/matlab-multicore.html" TargetMode="External"/><Relationship Id="rId3" Type="http://schemas.openxmlformats.org/officeDocument/2006/relationships/notesSlide" Target="../notesSlides/notesSlide9.xml"/><Relationship Id="rId7" Type="http://schemas.openxmlformats.org/officeDocument/2006/relationships/image" Target="../media/image30.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2" Type="http://schemas.openxmlformats.org/officeDocument/2006/relationships/hyperlink" Target="https://tinyurl.com/ParallelComputingWorkshop"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tinyurl.com/ParallelComputingWorksho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3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ww.mathworks.com/discovery/matlab-gpu.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30.xml"/><Relationship Id="rId7" Type="http://schemas.openxmlformats.org/officeDocument/2006/relationships/image" Target="../media/image58.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32.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mathworks.com/help/parallel-computing/choose-between-thread-based-and-process-based-environments.html" TargetMode="External"/><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16.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10.gi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17.xml"/><Relationship Id="rId5" Type="http://schemas.openxmlformats.org/officeDocument/2006/relationships/image" Target="../media/image66.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hyperlink" Target="https://www.mathworks.com/help/matlab/tall-arrays.html"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www.mathworks.com/help/parallel-computing/distributed-arrays.html?s_tid=CRUX_lftnav"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mathworks.com/help/parallel-computing/gop.html;jsessionid=74bdcf2a58e622149fb29ea13dc1" TargetMode="Externa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image" Target="../media/image10.gif"/><Relationship Id="rId5" Type="http://schemas.openxmlformats.org/officeDocument/2006/relationships/image" Target="../media/image9.sv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hyperlink" Target="https://www.mathworks.com/solutions/parallel-computing.html" TargetMode="External"/><Relationship Id="rId2" Type="http://schemas.openxmlformats.org/officeDocument/2006/relationships/slideLayout" Target="../slideLayouts/slideLayout11.xml"/><Relationship Id="rId1" Type="http://schemas.openxmlformats.org/officeDocument/2006/relationships/tags" Target="../tags/tag18.xml"/><Relationship Id="rId6" Type="http://schemas.openxmlformats.org/officeDocument/2006/relationships/hyperlink" Target="https://www.mathworks.com/videos/series/parallel-and-gpu-computing-tutorials-97719.html" TargetMode="External"/><Relationship Id="rId5" Type="http://schemas.openxmlformats.org/officeDocument/2006/relationships/hyperlink" Target="http://www.mathworks.com/help/distcomp/index.html" TargetMode="External"/><Relationship Id="rId4" Type="http://schemas.openxmlformats.org/officeDocument/2006/relationships/hyperlink" Target="http://www.mathworks.com/help/matlab/performance-and-memory.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tinyurl.com/ParallelComputingWithMATLAB" TargetMode="Externa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9.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1.xml"/><Relationship Id="rId1" Type="http://schemas.openxmlformats.org/officeDocument/2006/relationships/tags" Target="../tags/tag20.xml"/><Relationship Id="rId5" Type="http://schemas.openxmlformats.org/officeDocument/2006/relationships/image" Target="../media/image10.gif"/><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hyperlink" Target="https://www.mathworks.com/help/parallel-computing/improve-parfor-performance.html"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s://www.mathworks.com/help/releases/R2019b/parallel-computing/troubleshoot-variables-in-parfor-loops.html"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customXml" Target="../ink/ink5.xml"/><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customXml" Target="../ink/ink2.xml"/><Relationship Id="rId12" Type="http://schemas.openxmlformats.org/officeDocument/2006/relationships/image" Target="../media/image95.png"/><Relationship Id="rId17" Type="http://schemas.openxmlformats.org/officeDocument/2006/relationships/customXml" Target="../ink/ink7.xml"/><Relationship Id="rId2" Type="http://schemas.openxmlformats.org/officeDocument/2006/relationships/notesSlide" Target="../notesSlides/notesSlide50.xml"/><Relationship Id="rId16" Type="http://schemas.openxmlformats.org/officeDocument/2006/relationships/image" Target="../media/image97.png"/><Relationship Id="rId20"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94.png"/><Relationship Id="rId19" Type="http://schemas.openxmlformats.org/officeDocument/2006/relationships/customXml" Target="../ink/ink8.xml"/><Relationship Id="rId4" Type="http://schemas.openxmlformats.org/officeDocument/2006/relationships/hyperlink" Target="https://www.mathworks.com/help/releases/R2019b/parallel-computing/troubleshoot-variables-in-parfor-loops.html" TargetMode="External"/><Relationship Id="rId9" Type="http://schemas.openxmlformats.org/officeDocument/2006/relationships/customXml" Target="../ink/ink3.xml"/><Relationship Id="rId1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852" y="914525"/>
            <a:ext cx="10363200" cy="1828800"/>
          </a:xfrm>
        </p:spPr>
        <p:txBody>
          <a:bodyPr/>
          <a:lstStyle/>
          <a:p>
            <a:r>
              <a:rPr lang="en-US" dirty="0">
                <a:latin typeface="Arial"/>
                <a:cs typeface="Arial"/>
              </a:rPr>
              <a:t>WORKSHOP: Parallel Computing with MATLAB (Part I)</a:t>
            </a:r>
          </a:p>
        </p:txBody>
      </p:sp>
      <p:sp>
        <p:nvSpPr>
          <p:cNvPr id="3" name="Subtitle 2"/>
          <p:cNvSpPr>
            <a:spLocks noGrp="1"/>
          </p:cNvSpPr>
          <p:nvPr>
            <p:ph type="subTitle" idx="1"/>
          </p:nvPr>
        </p:nvSpPr>
        <p:spPr>
          <a:xfrm>
            <a:off x="914400" y="3284984"/>
            <a:ext cx="10363200" cy="1058415"/>
          </a:xfrm>
        </p:spPr>
        <p:txBody>
          <a:bodyPr>
            <a:normAutofit/>
          </a:bodyPr>
          <a:lstStyle/>
          <a:p>
            <a:r>
              <a:rPr lang="en-US" sz="1800" dirty="0"/>
              <a:t>Jon Loftin, PhD</a:t>
            </a:r>
          </a:p>
          <a:p>
            <a:r>
              <a:rPr lang="en-US" sz="1800" dirty="0"/>
              <a:t>Customer Success Engineer</a:t>
            </a:r>
          </a:p>
        </p:txBody>
      </p:sp>
      <p:pic>
        <p:nvPicPr>
          <p:cNvPr id="5" name="Picture 14" descr="L-Membrane_CMYK_Master_Smal">
            <a:extLst>
              <a:ext uri="{FF2B5EF4-FFF2-40B4-BE49-F238E27FC236}">
                <a16:creationId xmlns:a16="http://schemas.microsoft.com/office/drawing/2014/main" id="{0B061436-09B0-4EA5-9B0C-A2B5DD18FCA6}"/>
              </a:ext>
            </a:extLst>
          </p:cNvPr>
          <p:cNvPicPr>
            <a:picLocks noChangeAspect="1" noChangeArrowheads="1"/>
          </p:cNvPicPr>
          <p:nvPr/>
        </p:nvPicPr>
        <p:blipFill>
          <a:blip r:embed="rId4" cstate="print"/>
          <a:srcRect/>
          <a:stretch>
            <a:fillRect/>
          </a:stretch>
        </p:blipFill>
        <p:spPr bwMode="auto">
          <a:xfrm>
            <a:off x="9120336" y="1702247"/>
            <a:ext cx="1752600" cy="1582737"/>
          </a:xfrm>
          <a:prstGeom prst="rect">
            <a:avLst/>
          </a:prstGeom>
          <a:noFill/>
          <a:ln w="9525">
            <a:noFill/>
            <a:miter lim="800000"/>
            <a:headEnd/>
            <a:tailEnd/>
          </a:ln>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0D74-E8B4-796C-6B50-312C751B0D2F}"/>
              </a:ext>
            </a:extLst>
          </p:cNvPr>
          <p:cNvSpPr>
            <a:spLocks noGrp="1"/>
          </p:cNvSpPr>
          <p:nvPr>
            <p:ph type="title"/>
          </p:nvPr>
        </p:nvSpPr>
        <p:spPr/>
        <p:txBody>
          <a:bodyPr/>
          <a:lstStyle/>
          <a:p>
            <a:r>
              <a:rPr lang="en-US"/>
              <a:t>Before going parallel, optimize your code for the best performance</a:t>
            </a:r>
          </a:p>
        </p:txBody>
      </p:sp>
      <p:sp>
        <p:nvSpPr>
          <p:cNvPr id="3" name="Content Placeholder 2">
            <a:extLst>
              <a:ext uri="{FF2B5EF4-FFF2-40B4-BE49-F238E27FC236}">
                <a16:creationId xmlns:a16="http://schemas.microsoft.com/office/drawing/2014/main" id="{CFA712CF-8C1A-519D-86A9-7CFB597664BA}"/>
              </a:ext>
            </a:extLst>
          </p:cNvPr>
          <p:cNvSpPr>
            <a:spLocks noGrp="1"/>
          </p:cNvSpPr>
          <p:nvPr>
            <p:ph idx="1"/>
          </p:nvPr>
        </p:nvSpPr>
        <p:spPr/>
        <p:txBody>
          <a:bodyPr/>
          <a:lstStyle/>
          <a:p>
            <a:r>
              <a:rPr lang="en-US" sz="2400"/>
              <a:t>Replace code with MEX functions</a:t>
            </a:r>
            <a:endParaRPr lang="en-US"/>
          </a:p>
        </p:txBody>
      </p:sp>
      <p:pic>
        <p:nvPicPr>
          <p:cNvPr id="4" name="Picture 3">
            <a:extLst>
              <a:ext uri="{FF2B5EF4-FFF2-40B4-BE49-F238E27FC236}">
                <a16:creationId xmlns:a16="http://schemas.microsoft.com/office/drawing/2014/main" id="{ECCB9E90-ABA7-0A03-83F1-48187F28887D}"/>
              </a:ext>
            </a:extLst>
          </p:cNvPr>
          <p:cNvPicPr>
            <a:picLocks noChangeAspect="1"/>
          </p:cNvPicPr>
          <p:nvPr/>
        </p:nvPicPr>
        <p:blipFill rotWithShape="1">
          <a:blip r:embed="rId2"/>
          <a:srcRect l="37533"/>
          <a:stretch/>
        </p:blipFill>
        <p:spPr>
          <a:xfrm>
            <a:off x="3575720" y="2195914"/>
            <a:ext cx="4355190" cy="4052486"/>
          </a:xfrm>
          <a:prstGeom prst="rect">
            <a:avLst/>
          </a:prstGeom>
        </p:spPr>
      </p:pic>
      <p:sp>
        <p:nvSpPr>
          <p:cNvPr id="5" name="TextBox 4">
            <a:extLst>
              <a:ext uri="{FF2B5EF4-FFF2-40B4-BE49-F238E27FC236}">
                <a16:creationId xmlns:a16="http://schemas.microsoft.com/office/drawing/2014/main" id="{64EB2850-BB14-93F3-9811-E102327593D0}"/>
              </a:ext>
            </a:extLst>
          </p:cNvPr>
          <p:cNvSpPr txBox="1"/>
          <p:nvPr/>
        </p:nvSpPr>
        <p:spPr>
          <a:xfrm>
            <a:off x="0" y="6492240"/>
            <a:ext cx="6816080" cy="369332"/>
          </a:xfrm>
          <a:prstGeom prst="rect">
            <a:avLst/>
          </a:prstGeom>
          <a:noFill/>
        </p:spPr>
        <p:txBody>
          <a:bodyPr wrap="square" rtlCol="0">
            <a:spAutoFit/>
          </a:bodyPr>
          <a:lstStyle/>
          <a:p>
            <a:r>
              <a:rPr lang="en-US">
                <a:latin typeface="Arial" pitchFamily="34" charset="0"/>
                <a:cs typeface="Arial" pitchFamily="34" charset="0"/>
                <a:hlinkClick r:id="rId3"/>
              </a:rPr>
              <a:t>Techniques for accelerating MATLAB algorithms and applications</a:t>
            </a:r>
            <a:endParaRPr lang="en-US">
              <a:latin typeface="Arial" pitchFamily="34" charset="0"/>
              <a:cs typeface="Arial" pitchFamily="34" charset="0"/>
            </a:endParaRPr>
          </a:p>
        </p:txBody>
      </p:sp>
    </p:spTree>
    <p:extLst>
      <p:ext uri="{BB962C8B-B14F-4D97-AF65-F5344CB8AC3E}">
        <p14:creationId xmlns:p14="http://schemas.microsoft.com/office/powerpoint/2010/main" val="2326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94B8-A8BA-425F-8A16-874CE9276E51}"/>
              </a:ext>
            </a:extLst>
          </p:cNvPr>
          <p:cNvSpPr>
            <a:spLocks noGrp="1"/>
          </p:cNvSpPr>
          <p:nvPr>
            <p:ph type="title"/>
          </p:nvPr>
        </p:nvSpPr>
        <p:spPr>
          <a:xfrm>
            <a:off x="589245" y="321941"/>
            <a:ext cx="10769600" cy="990600"/>
          </a:xfrm>
        </p:spPr>
        <p:txBody>
          <a:bodyPr anchor="t">
            <a:normAutofit/>
          </a:bodyPr>
          <a:lstStyle/>
          <a:p>
            <a:r>
              <a:rPr lang="en-US"/>
              <a:t>Before going parallel, optimize your code for the best performance with efficient programming practices</a:t>
            </a:r>
            <a:endParaRPr lang="en-IN"/>
          </a:p>
        </p:txBody>
      </p:sp>
      <p:graphicFrame>
        <p:nvGraphicFramePr>
          <p:cNvPr id="5" name="Content Placeholder 2">
            <a:extLst>
              <a:ext uri="{FF2B5EF4-FFF2-40B4-BE49-F238E27FC236}">
                <a16:creationId xmlns:a16="http://schemas.microsoft.com/office/drawing/2014/main" id="{BC089C25-B32A-471D-9EE2-25E33FDE05AA}"/>
              </a:ext>
            </a:extLst>
          </p:cNvPr>
          <p:cNvGraphicFramePr>
            <a:graphicFrameLocks noGrp="1"/>
          </p:cNvGraphicFramePr>
          <p:nvPr>
            <p:ph idx="1"/>
            <p:extLst>
              <p:ext uri="{D42A27DB-BD31-4B8C-83A1-F6EECF244321}">
                <p14:modId xmlns:p14="http://schemas.microsoft.com/office/powerpoint/2010/main" val="187601229"/>
              </p:ext>
            </p:extLst>
          </p:nvPr>
        </p:nvGraphicFramePr>
        <p:xfrm>
          <a:off x="609601" y="1252491"/>
          <a:ext cx="11250905" cy="5272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3C25DDE-12DE-08C4-435B-DA87A968EFBC}"/>
              </a:ext>
            </a:extLst>
          </p:cNvPr>
          <p:cNvSpPr txBox="1"/>
          <p:nvPr/>
        </p:nvSpPr>
        <p:spPr>
          <a:xfrm>
            <a:off x="0" y="6488668"/>
            <a:ext cx="3818307" cy="369332"/>
          </a:xfrm>
          <a:prstGeom prst="rect">
            <a:avLst/>
          </a:prstGeom>
          <a:noFill/>
        </p:spPr>
        <p:txBody>
          <a:bodyPr wrap="square">
            <a:spAutoFit/>
          </a:bodyPr>
          <a:lstStyle/>
          <a:p>
            <a:r>
              <a:rPr lang="en-US">
                <a:latin typeface="Arial" panose="020B0604020202020204" pitchFamily="34" charset="0"/>
                <a:cs typeface="Arial" panose="020B0604020202020204" pitchFamily="34" charset="0"/>
                <a:hlinkClick r:id="rId8"/>
              </a:rPr>
              <a:t>Techniques to improve performance</a:t>
            </a:r>
            <a:endParaRPr lang="en-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353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a:t>MATLAB has built-in multithreading</a:t>
            </a:r>
          </a:p>
        </p:txBody>
      </p:sp>
      <p:pic>
        <p:nvPicPr>
          <p:cNvPr id="5" name="Picture 4">
            <a:extLst>
              <a:ext uri="{FF2B5EF4-FFF2-40B4-BE49-F238E27FC236}">
                <a16:creationId xmlns:a16="http://schemas.microsoft.com/office/drawing/2014/main" id="{FF8B7F67-4B43-4B25-B3E4-730B68A1B09D}"/>
              </a:ext>
            </a:extLst>
          </p:cNvPr>
          <p:cNvPicPr>
            <a:picLocks noChangeAspect="1"/>
          </p:cNvPicPr>
          <p:nvPr/>
        </p:nvPicPr>
        <p:blipFill rotWithShape="1">
          <a:blip r:embed="rId3"/>
          <a:srcRect l="226" t="8424" r="3555" b="3670"/>
          <a:stretch/>
        </p:blipFill>
        <p:spPr>
          <a:xfrm>
            <a:off x="6232382" y="1301483"/>
            <a:ext cx="4669011" cy="4812801"/>
          </a:xfrm>
          <a:prstGeom prst="rect">
            <a:avLst/>
          </a:prstGeom>
          <a:ln>
            <a:noFill/>
          </a:ln>
        </p:spPr>
        <p:style>
          <a:lnRef idx="1">
            <a:schemeClr val="accent5"/>
          </a:lnRef>
          <a:fillRef idx="3">
            <a:schemeClr val="accent5"/>
          </a:fillRef>
          <a:effectRef idx="2">
            <a:schemeClr val="accent5"/>
          </a:effectRef>
          <a:fontRef idx="minor">
            <a:schemeClr val="lt1"/>
          </a:fontRef>
        </p:style>
      </p:pic>
      <p:sp>
        <p:nvSpPr>
          <p:cNvPr id="13" name="Rectangle: Rounded Corners 12">
            <a:extLst>
              <a:ext uri="{FF2B5EF4-FFF2-40B4-BE49-F238E27FC236}">
                <a16:creationId xmlns:a16="http://schemas.microsoft.com/office/drawing/2014/main" id="{195A5A5F-4FDA-4E55-BD77-E80A33C5D64D}"/>
              </a:ext>
            </a:extLst>
          </p:cNvPr>
          <p:cNvSpPr/>
          <p:nvPr/>
        </p:nvSpPr>
        <p:spPr>
          <a:xfrm>
            <a:off x="6232382" y="3140968"/>
            <a:ext cx="4669011" cy="1584176"/>
          </a:xfrm>
          <a:prstGeom prst="roundRect">
            <a:avLst>
              <a:gd name="adj" fmla="val 555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3" name="Group 2">
            <a:extLst>
              <a:ext uri="{FF2B5EF4-FFF2-40B4-BE49-F238E27FC236}">
                <a16:creationId xmlns:a16="http://schemas.microsoft.com/office/drawing/2014/main" id="{916E8AD4-4D55-F5A5-3615-7D8E10008F74}"/>
              </a:ext>
            </a:extLst>
          </p:cNvPr>
          <p:cNvGrpSpPr/>
          <p:nvPr/>
        </p:nvGrpSpPr>
        <p:grpSpPr>
          <a:xfrm>
            <a:off x="2317307" y="2283736"/>
            <a:ext cx="3277394" cy="2010228"/>
            <a:chOff x="2317307" y="2283736"/>
            <a:chExt cx="3277394" cy="2010228"/>
          </a:xfrm>
        </p:grpSpPr>
        <p:grpSp>
          <p:nvGrpSpPr>
            <p:cNvPr id="9" name="Group 8">
              <a:extLst>
                <a:ext uri="{FF2B5EF4-FFF2-40B4-BE49-F238E27FC236}">
                  <a16:creationId xmlns:a16="http://schemas.microsoft.com/office/drawing/2014/main" id="{0E045B50-C3C1-483D-BDFB-00807D0E7F70}"/>
                </a:ext>
              </a:extLst>
            </p:cNvPr>
            <p:cNvGrpSpPr/>
            <p:nvPr/>
          </p:nvGrpSpPr>
          <p:grpSpPr>
            <a:xfrm>
              <a:off x="3838811" y="2824248"/>
              <a:ext cx="1755890" cy="1036385"/>
              <a:chOff x="3823730" y="2824247"/>
              <a:chExt cx="1755890" cy="1036385"/>
            </a:xfrm>
          </p:grpSpPr>
          <p:pic>
            <p:nvPicPr>
              <p:cNvPr id="10" name="Picture 9">
                <a:extLst>
                  <a:ext uri="{FF2B5EF4-FFF2-40B4-BE49-F238E27FC236}">
                    <a16:creationId xmlns:a16="http://schemas.microsoft.com/office/drawing/2014/main" id="{7C1AEF62-CAAA-42C8-B471-1912C4273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9129" y="2824247"/>
                <a:ext cx="602992" cy="708565"/>
              </a:xfrm>
              <a:prstGeom prst="rect">
                <a:avLst/>
              </a:prstGeom>
            </p:spPr>
          </p:pic>
          <p:sp>
            <p:nvSpPr>
              <p:cNvPr id="11" name="TextBox 10">
                <a:extLst>
                  <a:ext uri="{FF2B5EF4-FFF2-40B4-BE49-F238E27FC236}">
                    <a16:creationId xmlns:a16="http://schemas.microsoft.com/office/drawing/2014/main" id="{4BE7F139-2734-4276-9520-CA00B1B675F8}"/>
                  </a:ext>
                </a:extLst>
              </p:cNvPr>
              <p:cNvSpPr txBox="1"/>
              <p:nvPr/>
            </p:nvSpPr>
            <p:spPr>
              <a:xfrm>
                <a:off x="3823730" y="3555134"/>
                <a:ext cx="1755890" cy="305498"/>
              </a:xfrm>
              <a:prstGeom prst="rect">
                <a:avLst/>
              </a:prstGeom>
              <a:noFill/>
            </p:spPr>
            <p:txBody>
              <a:bodyPr wrap="square" rtlCol="0">
                <a:spAutoFit/>
              </a:bodyPr>
              <a:lstStyle/>
              <a:p>
                <a:pPr algn="ctr"/>
                <a:r>
                  <a:rPr lang="en-US" sz="1391">
                    <a:solidFill>
                      <a:srgbClr val="484848"/>
                    </a:solidFill>
                    <a:latin typeface="Arial" pitchFamily="34" charset="0"/>
                    <a:cs typeface="Arial" pitchFamily="34" charset="0"/>
                  </a:rPr>
                  <a:t>Multi-core CPU</a:t>
                </a:r>
              </a:p>
            </p:txBody>
          </p:sp>
        </p:grpSp>
        <p:pic>
          <p:nvPicPr>
            <p:cNvPr id="14" name="Picture 13">
              <a:extLst>
                <a:ext uri="{FF2B5EF4-FFF2-40B4-BE49-F238E27FC236}">
                  <a16:creationId xmlns:a16="http://schemas.microsoft.com/office/drawing/2014/main" id="{199E4995-7731-4329-988F-8B04943D01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7307" y="2283736"/>
              <a:ext cx="1731495" cy="1497510"/>
            </a:xfrm>
            <a:prstGeom prst="rect">
              <a:avLst/>
            </a:prstGeom>
          </p:spPr>
        </p:pic>
        <p:sp>
          <p:nvSpPr>
            <p:cNvPr id="16" name="TextBox 15">
              <a:extLst>
                <a:ext uri="{FF2B5EF4-FFF2-40B4-BE49-F238E27FC236}">
                  <a16:creationId xmlns:a16="http://schemas.microsoft.com/office/drawing/2014/main" id="{FD077540-CEED-4EB5-A9AD-45FA0782A250}"/>
                </a:ext>
              </a:extLst>
            </p:cNvPr>
            <p:cNvSpPr txBox="1"/>
            <p:nvPr/>
          </p:nvSpPr>
          <p:spPr>
            <a:xfrm>
              <a:off x="2495600" y="3987598"/>
              <a:ext cx="923266" cy="306366"/>
            </a:xfrm>
            <a:prstGeom prst="rect">
              <a:avLst/>
            </a:prstGeom>
            <a:noFill/>
          </p:spPr>
          <p:txBody>
            <a:bodyPr wrap="none" rtlCol="0">
              <a:spAutoFit/>
            </a:bodyPr>
            <a:lstStyle/>
            <a:p>
              <a:r>
                <a:rPr lang="en-US" sz="1391" b="1">
                  <a:latin typeface="+mj-lt"/>
                  <a:cs typeface="Arial" pitchFamily="34" charset="0"/>
                </a:rPr>
                <a:t>MATLAB</a:t>
              </a:r>
            </a:p>
          </p:txBody>
        </p:sp>
      </p:grpSp>
      <p:sp>
        <p:nvSpPr>
          <p:cNvPr id="4" name="TextBox 3">
            <a:extLst>
              <a:ext uri="{FF2B5EF4-FFF2-40B4-BE49-F238E27FC236}">
                <a16:creationId xmlns:a16="http://schemas.microsoft.com/office/drawing/2014/main" id="{003530BD-7C7D-B727-4116-B20AB75F4820}"/>
              </a:ext>
            </a:extLst>
          </p:cNvPr>
          <p:cNvSpPr txBox="1"/>
          <p:nvPr/>
        </p:nvSpPr>
        <p:spPr>
          <a:xfrm>
            <a:off x="0" y="6492240"/>
            <a:ext cx="2660818" cy="338554"/>
          </a:xfrm>
          <a:prstGeom prst="rect">
            <a:avLst/>
          </a:prstGeom>
          <a:noFill/>
        </p:spPr>
        <p:txBody>
          <a:bodyPr wrap="square" rtlCol="0">
            <a:spAutoFit/>
          </a:bodyPr>
          <a:lstStyle/>
          <a:p>
            <a:r>
              <a:rPr lang="en-US" sz="1600">
                <a:latin typeface="Arial" pitchFamily="34" charset="0"/>
                <a:cs typeface="Arial" pitchFamily="34" charset="0"/>
                <a:hlinkClick r:id="rId6"/>
              </a:rPr>
              <a:t>MATLAB multicore</a:t>
            </a:r>
            <a:endParaRPr lang="en-US" sz="1600">
              <a:latin typeface="Arial" pitchFamily="34" charset="0"/>
              <a:cs typeface="Arial" pitchFamily="34" charset="0"/>
            </a:endParaRPr>
          </a:p>
        </p:txBody>
      </p:sp>
    </p:spTree>
    <p:extLst>
      <p:ext uri="{BB962C8B-B14F-4D97-AF65-F5344CB8AC3E}">
        <p14:creationId xmlns:p14="http://schemas.microsoft.com/office/powerpoint/2010/main" val="1695208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4D81FA47-4DCB-43B3-A4EB-696E5DFD2BEB}"/>
              </a:ext>
            </a:extLst>
          </p:cNvPr>
          <p:cNvSpPr>
            <a:spLocks noChangeAspect="1"/>
          </p:cNvSpPr>
          <p:nvPr/>
        </p:nvSpPr>
        <p:spPr>
          <a:xfrm>
            <a:off x="2730968" y="3669856"/>
            <a:ext cx="4894299" cy="887219"/>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4">
              <a:solidFill>
                <a:schemeClr val="tx1"/>
              </a:solidFill>
            </a:endParaRPr>
          </a:p>
        </p:txBody>
      </p:sp>
      <p:pic>
        <p:nvPicPr>
          <p:cNvPr id="20" name="Picture 19">
            <a:extLst>
              <a:ext uri="{FF2B5EF4-FFF2-40B4-BE49-F238E27FC236}">
                <a16:creationId xmlns:a16="http://schemas.microsoft.com/office/drawing/2014/main" id="{050EAE37-780A-412A-AB59-8D12A1147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307" y="2283736"/>
            <a:ext cx="1731495" cy="1497510"/>
          </a:xfrm>
          <a:prstGeom prst="rect">
            <a:avLst/>
          </a:prstGeom>
        </p:spPr>
      </p:pic>
      <p:grpSp>
        <p:nvGrpSpPr>
          <p:cNvPr id="5" name="Group 4">
            <a:extLst>
              <a:ext uri="{FF2B5EF4-FFF2-40B4-BE49-F238E27FC236}">
                <a16:creationId xmlns:a16="http://schemas.microsoft.com/office/drawing/2014/main" id="{9EDC0E45-447B-4DAB-86D6-DE017FAE49B1}"/>
              </a:ext>
            </a:extLst>
          </p:cNvPr>
          <p:cNvGrpSpPr/>
          <p:nvPr/>
        </p:nvGrpSpPr>
        <p:grpSpPr>
          <a:xfrm>
            <a:off x="3838811" y="2824248"/>
            <a:ext cx="1755890" cy="1036385"/>
            <a:chOff x="3823730" y="2824247"/>
            <a:chExt cx="1755890" cy="1036385"/>
          </a:xfrm>
        </p:grpSpPr>
        <p:pic>
          <p:nvPicPr>
            <p:cNvPr id="32" name="Picture 31">
              <a:extLst>
                <a:ext uri="{FF2B5EF4-FFF2-40B4-BE49-F238E27FC236}">
                  <a16:creationId xmlns:a16="http://schemas.microsoft.com/office/drawing/2014/main" id="{2656D2DC-7A08-4AF5-B781-1245FFFA2E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129" y="2824247"/>
              <a:ext cx="602992" cy="708565"/>
            </a:xfrm>
            <a:prstGeom prst="rect">
              <a:avLst/>
            </a:prstGeom>
          </p:spPr>
        </p:pic>
        <p:sp>
          <p:nvSpPr>
            <p:cNvPr id="33" name="TextBox 32">
              <a:extLst>
                <a:ext uri="{FF2B5EF4-FFF2-40B4-BE49-F238E27FC236}">
                  <a16:creationId xmlns:a16="http://schemas.microsoft.com/office/drawing/2014/main" id="{6B3BF445-5552-4D4D-9448-ACD06A5A45A4}"/>
                </a:ext>
              </a:extLst>
            </p:cNvPr>
            <p:cNvSpPr txBox="1"/>
            <p:nvPr/>
          </p:nvSpPr>
          <p:spPr>
            <a:xfrm>
              <a:off x="3823730" y="3555134"/>
              <a:ext cx="1755890" cy="305498"/>
            </a:xfrm>
            <a:prstGeom prst="rect">
              <a:avLst/>
            </a:prstGeom>
            <a:noFill/>
          </p:spPr>
          <p:txBody>
            <a:bodyPr wrap="square" rtlCol="0">
              <a:spAutoFit/>
            </a:bodyPr>
            <a:lstStyle/>
            <a:p>
              <a:pPr algn="ctr"/>
              <a:r>
                <a:rPr lang="en-US" sz="1391">
                  <a:solidFill>
                    <a:srgbClr val="484848"/>
                  </a:solidFill>
                  <a:latin typeface="Arial" pitchFamily="34" charset="0"/>
                  <a:cs typeface="Arial" pitchFamily="34" charset="0"/>
                </a:rPr>
                <a:t>Multi-core CPU</a:t>
              </a:r>
            </a:p>
          </p:txBody>
        </p:sp>
      </p:grpSp>
      <p:sp>
        <p:nvSpPr>
          <p:cNvPr id="36" name="TextBox 35">
            <a:extLst>
              <a:ext uri="{FF2B5EF4-FFF2-40B4-BE49-F238E27FC236}">
                <a16:creationId xmlns:a16="http://schemas.microsoft.com/office/drawing/2014/main" id="{D1BEDCF3-28E0-4317-95B1-37EA7AE2599B}"/>
              </a:ext>
            </a:extLst>
          </p:cNvPr>
          <p:cNvSpPr txBox="1"/>
          <p:nvPr/>
        </p:nvSpPr>
        <p:spPr>
          <a:xfrm>
            <a:off x="1918991" y="4247564"/>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pic>
        <p:nvPicPr>
          <p:cNvPr id="30" name="Picture 29">
            <a:extLst>
              <a:ext uri="{FF2B5EF4-FFF2-40B4-BE49-F238E27FC236}">
                <a16:creationId xmlns:a16="http://schemas.microsoft.com/office/drawing/2014/main" id="{E0753BDD-D1B5-42CD-B0DD-43FAFAE799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7114" y="2271927"/>
            <a:ext cx="1946076" cy="529999"/>
          </a:xfrm>
          <a:prstGeom prst="rect">
            <a:avLst/>
          </a:prstGeom>
        </p:spPr>
      </p:pic>
      <p:pic>
        <p:nvPicPr>
          <p:cNvPr id="42" name="Picture 41">
            <a:extLst>
              <a:ext uri="{FF2B5EF4-FFF2-40B4-BE49-F238E27FC236}">
                <a16:creationId xmlns:a16="http://schemas.microsoft.com/office/drawing/2014/main" id="{5DC6E411-25EE-4023-9376-928CC86F8E23}"/>
              </a:ext>
            </a:extLst>
          </p:cNvPr>
          <p:cNvPicPr>
            <a:picLocks noChangeAspect="1"/>
          </p:cNvPicPr>
          <p:nvPr/>
        </p:nvPicPr>
        <p:blipFill rotWithShape="1">
          <a:blip r:embed="rId7"/>
          <a:srcRect l="226" t="8424" r="3555" b="3670"/>
          <a:stretch/>
        </p:blipFill>
        <p:spPr>
          <a:xfrm>
            <a:off x="6232382" y="1301483"/>
            <a:ext cx="4669011" cy="4812801"/>
          </a:xfrm>
          <a:prstGeom prst="rect">
            <a:avLst/>
          </a:prstGeom>
          <a:ln>
            <a:noFill/>
          </a:ln>
        </p:spPr>
        <p:style>
          <a:lnRef idx="1">
            <a:schemeClr val="accent5"/>
          </a:lnRef>
          <a:fillRef idx="3">
            <a:schemeClr val="accent5"/>
          </a:fillRef>
          <a:effectRef idx="2">
            <a:schemeClr val="accent5"/>
          </a:effectRef>
          <a:fontRef idx="minor">
            <a:schemeClr val="lt1"/>
          </a:fontRef>
        </p:style>
      </p:pic>
      <p:sp>
        <p:nvSpPr>
          <p:cNvPr id="43" name="Rectangle: Rounded Corners 42">
            <a:extLst>
              <a:ext uri="{FF2B5EF4-FFF2-40B4-BE49-F238E27FC236}">
                <a16:creationId xmlns:a16="http://schemas.microsoft.com/office/drawing/2014/main" id="{2DDB8745-6410-4EC0-911B-2E1EACA9BD38}"/>
              </a:ext>
            </a:extLst>
          </p:cNvPr>
          <p:cNvSpPr/>
          <p:nvPr/>
        </p:nvSpPr>
        <p:spPr>
          <a:xfrm>
            <a:off x="6232382" y="4737500"/>
            <a:ext cx="4669011" cy="1368152"/>
          </a:xfrm>
          <a:prstGeom prst="roundRect">
            <a:avLst>
              <a:gd name="adj" fmla="val 555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9" name="Title 8">
            <a:extLst>
              <a:ext uri="{FF2B5EF4-FFF2-40B4-BE49-F238E27FC236}">
                <a16:creationId xmlns:a16="http://schemas.microsoft.com/office/drawing/2014/main" id="{382C72F4-2E3B-41F4-B177-CC4FF097FCA2}"/>
              </a:ext>
            </a:extLst>
          </p:cNvPr>
          <p:cNvSpPr>
            <a:spLocks noGrp="1"/>
          </p:cNvSpPr>
          <p:nvPr>
            <p:ph type="title"/>
          </p:nvPr>
        </p:nvSpPr>
        <p:spPr/>
        <p:txBody>
          <a:bodyPr/>
          <a:lstStyle/>
          <a:p>
            <a:r>
              <a:rPr lang="en-GB"/>
              <a:t>Scale further with parallel computing</a:t>
            </a:r>
            <a:endParaRPr lang="en-US"/>
          </a:p>
        </p:txBody>
      </p:sp>
      <p:sp>
        <p:nvSpPr>
          <p:cNvPr id="44" name="TextBox 43">
            <a:extLst>
              <a:ext uri="{FF2B5EF4-FFF2-40B4-BE49-F238E27FC236}">
                <a16:creationId xmlns:a16="http://schemas.microsoft.com/office/drawing/2014/main" id="{308E5327-C704-4A6C-825C-764F136D3FEB}"/>
              </a:ext>
            </a:extLst>
          </p:cNvPr>
          <p:cNvSpPr txBox="1"/>
          <p:nvPr/>
        </p:nvSpPr>
        <p:spPr>
          <a:xfrm>
            <a:off x="2495600" y="3987598"/>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13" name="TextBox 12">
            <a:extLst>
              <a:ext uri="{FF2B5EF4-FFF2-40B4-BE49-F238E27FC236}">
                <a16:creationId xmlns:a16="http://schemas.microsoft.com/office/drawing/2014/main" id="{1F588C64-1F58-4676-A86E-38FCFB2D8827}"/>
              </a:ext>
            </a:extLst>
          </p:cNvPr>
          <p:cNvSpPr txBox="1"/>
          <p:nvPr/>
        </p:nvSpPr>
        <p:spPr>
          <a:xfrm>
            <a:off x="0" y="6492240"/>
            <a:ext cx="2660818" cy="338554"/>
          </a:xfrm>
          <a:prstGeom prst="rect">
            <a:avLst/>
          </a:prstGeom>
          <a:noFill/>
        </p:spPr>
        <p:txBody>
          <a:bodyPr wrap="square" rtlCol="0">
            <a:spAutoFit/>
          </a:bodyPr>
          <a:lstStyle/>
          <a:p>
            <a:r>
              <a:rPr lang="en-US" sz="1600">
                <a:latin typeface="Arial" pitchFamily="34" charset="0"/>
                <a:cs typeface="Arial" pitchFamily="34" charset="0"/>
                <a:hlinkClick r:id="rId8"/>
              </a:rPr>
              <a:t>MATLAB multicore</a:t>
            </a:r>
            <a:endParaRPr lang="en-US" sz="16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80485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E8C0300C-85FD-46BD-A3A3-B54926D9914D}"/>
              </a:ext>
            </a:extLst>
          </p:cNvPr>
          <p:cNvGrpSpPr/>
          <p:nvPr/>
        </p:nvGrpSpPr>
        <p:grpSpPr>
          <a:xfrm>
            <a:off x="1612670" y="2666014"/>
            <a:ext cx="2242138" cy="2453637"/>
            <a:chOff x="2040031" y="2887470"/>
            <a:chExt cx="2008771" cy="2005537"/>
          </a:xfrm>
        </p:grpSpPr>
        <p:pic>
          <p:nvPicPr>
            <p:cNvPr id="37" name="Picture 36">
              <a:extLst>
                <a:ext uri="{FF2B5EF4-FFF2-40B4-BE49-F238E27FC236}">
                  <a16:creationId xmlns:a16="http://schemas.microsoft.com/office/drawing/2014/main" id="{72A3E0F9-5EBC-427A-AFDC-02473444B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7307" y="2887470"/>
              <a:ext cx="1731495" cy="1497510"/>
            </a:xfrm>
            <a:prstGeom prst="rect">
              <a:avLst/>
            </a:prstGeom>
          </p:spPr>
        </p:pic>
        <p:sp>
          <p:nvSpPr>
            <p:cNvPr id="38" name="TextBox 37">
              <a:extLst>
                <a:ext uri="{FF2B5EF4-FFF2-40B4-BE49-F238E27FC236}">
                  <a16:creationId xmlns:a16="http://schemas.microsoft.com/office/drawing/2014/main" id="{B87E57DD-9A56-4F00-948A-155511C77944}"/>
                </a:ext>
              </a:extLst>
            </p:cNvPr>
            <p:cNvSpPr txBox="1"/>
            <p:nvPr/>
          </p:nvSpPr>
          <p:spPr>
            <a:xfrm>
              <a:off x="2040031" y="4340710"/>
              <a:ext cx="1872521" cy="552297"/>
            </a:xfrm>
            <a:prstGeom prst="rect">
              <a:avLst/>
            </a:prstGeom>
            <a:noFill/>
          </p:spPr>
          <p:txBody>
            <a:bodyPr wrap="none" rtlCol="0">
              <a:spAutoFit/>
            </a:bodyPr>
            <a:lstStyle/>
            <a:p>
              <a:pPr algn="ctr"/>
              <a:r>
                <a:rPr lang="en-US" sz="1391" b="1">
                  <a:latin typeface="+mj-lt"/>
                  <a:cs typeface="Arial" pitchFamily="34" charset="0"/>
                </a:rPr>
                <a:t>MATLAB Client</a:t>
              </a:r>
            </a:p>
            <a:p>
              <a:pPr algn="ctr"/>
              <a:r>
                <a:rPr lang="en-US" sz="1200">
                  <a:latin typeface="+mj-lt"/>
                  <a:cs typeface="Arial" pitchFamily="34" charset="0"/>
                </a:rPr>
                <a:t>(your MATLAB session)</a:t>
              </a:r>
            </a:p>
            <a:p>
              <a:pPr algn="ctr"/>
              <a:r>
                <a:rPr lang="en-US" sz="1200">
                  <a:latin typeface="+mj-lt"/>
                  <a:cs typeface="Arial" pitchFamily="34" charset="0"/>
                </a:rPr>
                <a:t>Parallel Computing Toolbox </a:t>
              </a:r>
            </a:p>
          </p:txBody>
        </p:sp>
      </p:grpSp>
      <p:sp>
        <p:nvSpPr>
          <p:cNvPr id="18434" name="Rectangle 2"/>
          <p:cNvSpPr>
            <a:spLocks noGrp="1" noChangeArrowheads="1"/>
          </p:cNvSpPr>
          <p:nvPr>
            <p:ph type="title"/>
          </p:nvPr>
        </p:nvSpPr>
        <p:spPr/>
        <p:txBody>
          <a:bodyPr/>
          <a:lstStyle/>
          <a:p>
            <a:r>
              <a:rPr lang="en-GB" b="0"/>
              <a:t>Run parallel code by utilizing multiple CPU cores</a:t>
            </a:r>
          </a:p>
        </p:txBody>
      </p:sp>
      <p:sp>
        <p:nvSpPr>
          <p:cNvPr id="20" name="Rounded Rectangle 5">
            <a:extLst>
              <a:ext uri="{FF2B5EF4-FFF2-40B4-BE49-F238E27FC236}">
                <a16:creationId xmlns:a16="http://schemas.microsoft.com/office/drawing/2014/main" id="{980F73BB-277E-45C4-AB9C-E2D3DB87B7F9}"/>
              </a:ext>
            </a:extLst>
          </p:cNvPr>
          <p:cNvSpPr/>
          <p:nvPr/>
        </p:nvSpPr>
        <p:spPr>
          <a:xfrm>
            <a:off x="6311906" y="2593918"/>
            <a:ext cx="2201474" cy="1934608"/>
          </a:xfrm>
          <a:prstGeom prst="roundRect">
            <a:avLst>
              <a:gd name="adj" fmla="val 6810"/>
            </a:avLst>
          </a:prstGeom>
          <a:solidFill>
            <a:schemeClr val="accent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1" b="1">
              <a:latin typeface="Arial" pitchFamily="34" charset="0"/>
              <a:cs typeface="Arial" pitchFamily="34" charset="0"/>
            </a:endParaRPr>
          </a:p>
        </p:txBody>
      </p:sp>
      <p:sp>
        <p:nvSpPr>
          <p:cNvPr id="2" name="TextBox 1">
            <a:extLst>
              <a:ext uri="{FF2B5EF4-FFF2-40B4-BE49-F238E27FC236}">
                <a16:creationId xmlns:a16="http://schemas.microsoft.com/office/drawing/2014/main" id="{3CB3D721-E5D9-4B6E-BF6E-AAC81138D97F}"/>
              </a:ext>
            </a:extLst>
          </p:cNvPr>
          <p:cNvSpPr txBox="1"/>
          <p:nvPr/>
        </p:nvSpPr>
        <p:spPr>
          <a:xfrm>
            <a:off x="6188448" y="4528526"/>
            <a:ext cx="2448390" cy="860235"/>
          </a:xfrm>
          <a:prstGeom prst="rect">
            <a:avLst/>
          </a:prstGeom>
          <a:noFill/>
        </p:spPr>
        <p:txBody>
          <a:bodyPr wrap="square" rtlCol="0">
            <a:spAutoFit/>
          </a:bodyPr>
          <a:lstStyle/>
          <a:p>
            <a:pPr algn="ctr"/>
            <a:r>
              <a:rPr lang="en-US" sz="1390" b="1">
                <a:latin typeface="Arial" pitchFamily="34" charset="0"/>
                <a:cs typeface="Arial" pitchFamily="34" charset="0"/>
              </a:rPr>
              <a:t>workers</a:t>
            </a:r>
          </a:p>
          <a:p>
            <a:pPr algn="ctr"/>
            <a:r>
              <a:rPr lang="en-US" sz="1200">
                <a:latin typeface="Arial" pitchFamily="34" charset="0"/>
                <a:cs typeface="Arial" pitchFamily="34" charset="0"/>
              </a:rPr>
              <a:t>(</a:t>
            </a:r>
            <a:r>
              <a:rPr lang="en-US" sz="1200">
                <a:solidFill>
                  <a:srgbClr val="212121"/>
                </a:solidFill>
                <a:latin typeface="Helvetica" panose="020B0604020202020204" pitchFamily="34" charset="0"/>
                <a:cs typeface="Arial" pitchFamily="34" charset="0"/>
              </a:rPr>
              <a:t>C</a:t>
            </a:r>
            <a:r>
              <a:rPr lang="en-US" sz="1200" i="0">
                <a:solidFill>
                  <a:srgbClr val="212121"/>
                </a:solidFill>
                <a:effectLst/>
                <a:latin typeface="Helvetica" panose="020B0604020202020204" pitchFamily="34" charset="0"/>
              </a:rPr>
              <a:t>omputational engines that run in the background without a graphical desktop</a:t>
            </a:r>
            <a:r>
              <a:rPr lang="en-US" sz="1200">
                <a:latin typeface="Arial" pitchFamily="34" charset="0"/>
                <a:cs typeface="Arial" pitchFamily="34" charset="0"/>
              </a:rPr>
              <a:t>)</a:t>
            </a:r>
          </a:p>
        </p:txBody>
      </p:sp>
      <p:grpSp>
        <p:nvGrpSpPr>
          <p:cNvPr id="4" name="Group 3">
            <a:extLst>
              <a:ext uri="{FF2B5EF4-FFF2-40B4-BE49-F238E27FC236}">
                <a16:creationId xmlns:a16="http://schemas.microsoft.com/office/drawing/2014/main" id="{8A32469D-2E9D-40AF-B12E-7ACD1B197FCA}"/>
              </a:ext>
            </a:extLst>
          </p:cNvPr>
          <p:cNvGrpSpPr/>
          <p:nvPr/>
        </p:nvGrpSpPr>
        <p:grpSpPr>
          <a:xfrm>
            <a:off x="6534498" y="2732841"/>
            <a:ext cx="1761213" cy="1648576"/>
            <a:chOff x="9261945" y="1557411"/>
            <a:chExt cx="1761213" cy="1648576"/>
          </a:xfrm>
        </p:grpSpPr>
        <p:sp>
          <p:nvSpPr>
            <p:cNvPr id="42" name="Rounded Rectangle 11">
              <a:extLst>
                <a:ext uri="{FF2B5EF4-FFF2-40B4-BE49-F238E27FC236}">
                  <a16:creationId xmlns:a16="http://schemas.microsoft.com/office/drawing/2014/main" id="{6791AB55-E98E-4431-9D7B-C7C3EB00DBF5}"/>
                </a:ext>
              </a:extLst>
            </p:cNvPr>
            <p:cNvSpPr/>
            <p:nvPr/>
          </p:nvSpPr>
          <p:spPr>
            <a:xfrm>
              <a:off x="9261945" y="1557411"/>
              <a:ext cx="748394" cy="687026"/>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43" name="Rounded Rectangle 16">
              <a:extLst>
                <a:ext uri="{FF2B5EF4-FFF2-40B4-BE49-F238E27FC236}">
                  <a16:creationId xmlns:a16="http://schemas.microsoft.com/office/drawing/2014/main" id="{F886562A-1E3B-4D31-83EA-9DE164CC5B8D}"/>
                </a:ext>
              </a:extLst>
            </p:cNvPr>
            <p:cNvSpPr/>
            <p:nvPr/>
          </p:nvSpPr>
          <p:spPr>
            <a:xfrm>
              <a:off x="10271809" y="1559247"/>
              <a:ext cx="748394" cy="687026"/>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44" name="Rounded Rectangle 20">
              <a:extLst>
                <a:ext uri="{FF2B5EF4-FFF2-40B4-BE49-F238E27FC236}">
                  <a16:creationId xmlns:a16="http://schemas.microsoft.com/office/drawing/2014/main" id="{A0BAAB8E-3582-4AEC-9A87-4E53DFBA4548}"/>
                </a:ext>
              </a:extLst>
            </p:cNvPr>
            <p:cNvSpPr/>
            <p:nvPr/>
          </p:nvSpPr>
          <p:spPr>
            <a:xfrm>
              <a:off x="9261945" y="2518961"/>
              <a:ext cx="748394" cy="687026"/>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45" name="Rounded Rectangle 24">
              <a:extLst>
                <a:ext uri="{FF2B5EF4-FFF2-40B4-BE49-F238E27FC236}">
                  <a16:creationId xmlns:a16="http://schemas.microsoft.com/office/drawing/2014/main" id="{9ED59E0D-3097-44B9-8E53-29F5535125BD}"/>
                </a:ext>
              </a:extLst>
            </p:cNvPr>
            <p:cNvSpPr/>
            <p:nvPr/>
          </p:nvSpPr>
          <p:spPr>
            <a:xfrm>
              <a:off x="10274764" y="2518961"/>
              <a:ext cx="748394" cy="687026"/>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pic>
          <p:nvPicPr>
            <p:cNvPr id="46" name="Picture 45" descr="L-Membrane_CMYK_Master_Smal.gif">
              <a:extLst>
                <a:ext uri="{FF2B5EF4-FFF2-40B4-BE49-F238E27FC236}">
                  <a16:creationId xmlns:a16="http://schemas.microsoft.com/office/drawing/2014/main" id="{2E54C3EC-140F-4191-A06B-5BEC03E28888}"/>
                </a:ext>
              </a:extLst>
            </p:cNvPr>
            <p:cNvPicPr>
              <a:picLocks noChangeAspect="1"/>
            </p:cNvPicPr>
            <p:nvPr/>
          </p:nvPicPr>
          <p:blipFill>
            <a:blip r:embed="rId4" cstate="print"/>
            <a:stretch>
              <a:fillRect/>
            </a:stretch>
          </p:blipFill>
          <p:spPr>
            <a:xfrm>
              <a:off x="9420413" y="1709108"/>
              <a:ext cx="436389" cy="393962"/>
            </a:xfrm>
            <a:prstGeom prst="rect">
              <a:avLst/>
            </a:prstGeom>
          </p:spPr>
        </p:pic>
        <p:pic>
          <p:nvPicPr>
            <p:cNvPr id="47" name="Picture 46" descr="L-Membrane_CMYK_Master_Smal.gif">
              <a:extLst>
                <a:ext uri="{FF2B5EF4-FFF2-40B4-BE49-F238E27FC236}">
                  <a16:creationId xmlns:a16="http://schemas.microsoft.com/office/drawing/2014/main" id="{E3FA36CF-B3D2-4D25-83BC-39E8675DE158}"/>
                </a:ext>
              </a:extLst>
            </p:cNvPr>
            <p:cNvPicPr>
              <a:picLocks noChangeAspect="1"/>
            </p:cNvPicPr>
            <p:nvPr/>
          </p:nvPicPr>
          <p:blipFill>
            <a:blip r:embed="rId4" cstate="print"/>
            <a:stretch>
              <a:fillRect/>
            </a:stretch>
          </p:blipFill>
          <p:spPr>
            <a:xfrm>
              <a:off x="10417668" y="1709108"/>
              <a:ext cx="436389" cy="393962"/>
            </a:xfrm>
            <a:prstGeom prst="rect">
              <a:avLst/>
            </a:prstGeom>
          </p:spPr>
        </p:pic>
        <p:pic>
          <p:nvPicPr>
            <p:cNvPr id="48" name="Picture 47" descr="L-Membrane_CMYK_Master_Smal.gif">
              <a:extLst>
                <a:ext uri="{FF2B5EF4-FFF2-40B4-BE49-F238E27FC236}">
                  <a16:creationId xmlns:a16="http://schemas.microsoft.com/office/drawing/2014/main" id="{CC68017A-AFF9-4DE7-B3B4-02E9C18837BA}"/>
                </a:ext>
              </a:extLst>
            </p:cNvPr>
            <p:cNvPicPr>
              <a:picLocks noChangeAspect="1"/>
            </p:cNvPicPr>
            <p:nvPr/>
          </p:nvPicPr>
          <p:blipFill>
            <a:blip r:embed="rId4" cstate="print"/>
            <a:stretch>
              <a:fillRect/>
            </a:stretch>
          </p:blipFill>
          <p:spPr>
            <a:xfrm>
              <a:off x="10417668" y="2672329"/>
              <a:ext cx="436389" cy="393962"/>
            </a:xfrm>
            <a:prstGeom prst="rect">
              <a:avLst/>
            </a:prstGeom>
          </p:spPr>
        </p:pic>
        <p:pic>
          <p:nvPicPr>
            <p:cNvPr id="49" name="Picture 48" descr="L-Membrane_CMYK_Master_Smal.gif">
              <a:extLst>
                <a:ext uri="{FF2B5EF4-FFF2-40B4-BE49-F238E27FC236}">
                  <a16:creationId xmlns:a16="http://schemas.microsoft.com/office/drawing/2014/main" id="{D1BAB904-12D5-4AEA-BC2C-917D02BDB87C}"/>
                </a:ext>
              </a:extLst>
            </p:cNvPr>
            <p:cNvPicPr>
              <a:picLocks noChangeAspect="1"/>
            </p:cNvPicPr>
            <p:nvPr/>
          </p:nvPicPr>
          <p:blipFill>
            <a:blip r:embed="rId4" cstate="print"/>
            <a:stretch>
              <a:fillRect/>
            </a:stretch>
          </p:blipFill>
          <p:spPr>
            <a:xfrm>
              <a:off x="9420413" y="2672329"/>
              <a:ext cx="436389" cy="393962"/>
            </a:xfrm>
            <a:prstGeom prst="rect">
              <a:avLst/>
            </a:prstGeom>
          </p:spPr>
        </p:pic>
      </p:grpSp>
      <p:sp>
        <p:nvSpPr>
          <p:cNvPr id="3" name="Rectangle: Rounded Corners 2">
            <a:extLst>
              <a:ext uri="{FF2B5EF4-FFF2-40B4-BE49-F238E27FC236}">
                <a16:creationId xmlns:a16="http://schemas.microsoft.com/office/drawing/2014/main" id="{F35D1369-6E83-C048-DA10-E729118FEE0A}"/>
              </a:ext>
            </a:extLst>
          </p:cNvPr>
          <p:cNvSpPr/>
          <p:nvPr/>
        </p:nvSpPr>
        <p:spPr>
          <a:xfrm>
            <a:off x="6096000" y="2276872"/>
            <a:ext cx="2592288" cy="3240360"/>
          </a:xfrm>
          <a:prstGeom prst="round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atin typeface="Arial" pitchFamily="34" charset="0"/>
              <a:cs typeface="Arial" pitchFamily="34" charset="0"/>
            </a:endParaRPr>
          </a:p>
        </p:txBody>
      </p:sp>
      <p:sp>
        <p:nvSpPr>
          <p:cNvPr id="5" name="TextBox 4">
            <a:extLst>
              <a:ext uri="{FF2B5EF4-FFF2-40B4-BE49-F238E27FC236}">
                <a16:creationId xmlns:a16="http://schemas.microsoft.com/office/drawing/2014/main" id="{362F6B31-F735-1AC6-F3F5-9945250E4F91}"/>
              </a:ext>
            </a:extLst>
          </p:cNvPr>
          <p:cNvSpPr txBox="1"/>
          <p:nvPr/>
        </p:nvSpPr>
        <p:spPr>
          <a:xfrm>
            <a:off x="6592120" y="2035285"/>
            <a:ext cx="1592112" cy="400110"/>
          </a:xfrm>
          <a:prstGeom prst="rect">
            <a:avLst/>
          </a:prstGeom>
          <a:solidFill>
            <a:schemeClr val="bg1"/>
          </a:solidFill>
        </p:spPr>
        <p:txBody>
          <a:bodyPr wrap="square" rtlCol="0">
            <a:spAutoFit/>
          </a:bodyPr>
          <a:lstStyle/>
          <a:p>
            <a:r>
              <a:rPr lang="en-US" sz="2000">
                <a:solidFill>
                  <a:schemeClr val="bg1">
                    <a:lumMod val="75000"/>
                  </a:schemeClr>
                </a:solidFill>
                <a:latin typeface="Arial" pitchFamily="34" charset="0"/>
                <a:cs typeface="Arial" pitchFamily="34" charset="0"/>
              </a:rPr>
              <a:t>parallel pool</a:t>
            </a:r>
            <a:endParaRPr lang="en-DE" sz="2000">
              <a:solidFill>
                <a:schemeClr val="bg1">
                  <a:lumMod val="75000"/>
                </a:schemeClr>
              </a:solidFill>
              <a:latin typeface="Arial" pitchFamily="34" charset="0"/>
              <a:cs typeface="Arial" pitchFamily="34" charset="0"/>
            </a:endParaRPr>
          </a:p>
        </p:txBody>
      </p:sp>
      <p:sp>
        <p:nvSpPr>
          <p:cNvPr id="7" name="Left-Right Arrow 32">
            <a:extLst>
              <a:ext uri="{FF2B5EF4-FFF2-40B4-BE49-F238E27FC236}">
                <a16:creationId xmlns:a16="http://schemas.microsoft.com/office/drawing/2014/main" id="{85F0030B-375B-B519-57E4-0C1C938185AA}"/>
              </a:ext>
            </a:extLst>
          </p:cNvPr>
          <p:cNvSpPr/>
          <p:nvPr/>
        </p:nvSpPr>
        <p:spPr>
          <a:xfrm rot="10800000">
            <a:off x="4522578" y="3460533"/>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220860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31D3-2DBE-4127-91F9-6BFF5A02AD99}"/>
              </a:ext>
            </a:extLst>
          </p:cNvPr>
          <p:cNvSpPr>
            <a:spLocks noGrp="1"/>
          </p:cNvSpPr>
          <p:nvPr>
            <p:ph type="title"/>
          </p:nvPr>
        </p:nvSpPr>
        <p:spPr/>
        <p:txBody>
          <a:bodyPr/>
          <a:lstStyle/>
          <a:p>
            <a:r>
              <a:rPr lang="en-US"/>
              <a:t>Download instructions</a:t>
            </a:r>
          </a:p>
        </p:txBody>
      </p:sp>
      <p:sp>
        <p:nvSpPr>
          <p:cNvPr id="3" name="Content Placeholder 2">
            <a:extLst>
              <a:ext uri="{FF2B5EF4-FFF2-40B4-BE49-F238E27FC236}">
                <a16:creationId xmlns:a16="http://schemas.microsoft.com/office/drawing/2014/main" id="{72B0ACEE-FFF4-46ED-9C3B-512D09B46D4C}"/>
              </a:ext>
            </a:extLst>
          </p:cNvPr>
          <p:cNvSpPr>
            <a:spLocks noGrp="1"/>
          </p:cNvSpPr>
          <p:nvPr>
            <p:ph idx="1"/>
          </p:nvPr>
        </p:nvSpPr>
        <p:spPr/>
        <p:txBody>
          <a:bodyPr/>
          <a:lstStyle/>
          <a:p>
            <a:r>
              <a:rPr lang="en-US" i="0" dirty="0">
                <a:solidFill>
                  <a:srgbClr val="000000"/>
                </a:solidFill>
                <a:effectLst/>
                <a:hlinkClick r:id="rId2"/>
              </a:rPr>
              <a:t>https://tinyurl.com/ParallelComputingWorkshop</a:t>
            </a:r>
            <a:endParaRPr lang="en-US" i="0" dirty="0">
              <a:solidFill>
                <a:srgbClr val="000000"/>
              </a:solidFill>
              <a:effectLst/>
            </a:endParaRPr>
          </a:p>
          <a:p>
            <a:pPr lvl="1"/>
            <a:r>
              <a:rPr lang="en-US" dirty="0">
                <a:solidFill>
                  <a:srgbClr val="000000"/>
                </a:solidFill>
              </a:rPr>
              <a:t>Click on </a:t>
            </a:r>
            <a:r>
              <a:rPr lang="en-US" b="1" dirty="0">
                <a:solidFill>
                  <a:srgbClr val="000000"/>
                </a:solidFill>
              </a:rPr>
              <a:t>Add to my Files</a:t>
            </a:r>
            <a:endParaRPr lang="en-US" dirty="0">
              <a:solidFill>
                <a:srgbClr val="000000"/>
              </a:solidFill>
            </a:endParaRPr>
          </a:p>
          <a:p>
            <a:pPr lvl="1"/>
            <a:r>
              <a:rPr lang="en-US" dirty="0">
                <a:solidFill>
                  <a:srgbClr val="000000"/>
                </a:solidFill>
              </a:rPr>
              <a:t>Click </a:t>
            </a:r>
            <a:r>
              <a:rPr lang="en-US" b="1" dirty="0">
                <a:solidFill>
                  <a:srgbClr val="000000"/>
                </a:solidFill>
              </a:rPr>
              <a:t>Copy Folder’</a:t>
            </a:r>
          </a:p>
          <a:p>
            <a:r>
              <a:rPr lang="en-US" b="1" dirty="0">
                <a:solidFill>
                  <a:srgbClr val="000000"/>
                </a:solidFill>
              </a:rPr>
              <a:t> </a:t>
            </a:r>
          </a:p>
        </p:txBody>
      </p:sp>
    </p:spTree>
    <p:extLst>
      <p:ext uri="{BB962C8B-B14F-4D97-AF65-F5344CB8AC3E}">
        <p14:creationId xmlns:p14="http://schemas.microsoft.com/office/powerpoint/2010/main" val="318518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D565-4AAF-40F3-B589-CEC164FDF6B8}"/>
              </a:ext>
            </a:extLst>
          </p:cNvPr>
          <p:cNvSpPr>
            <a:spLocks noGrp="1"/>
          </p:cNvSpPr>
          <p:nvPr>
            <p:ph type="title"/>
          </p:nvPr>
        </p:nvSpPr>
        <p:spPr/>
        <p:txBody>
          <a:bodyPr/>
          <a:lstStyle/>
          <a:p>
            <a:r>
              <a:rPr lang="de-DE" sz="2400">
                <a:latin typeface="+mj-lt"/>
              </a:rPr>
              <a:t>Setup: Step 1 – </a:t>
            </a:r>
            <a:r>
              <a:rPr lang="en-US" sz="2400">
                <a:latin typeface="+mj-lt"/>
              </a:rPr>
              <a:t>Copy materials via </a:t>
            </a:r>
            <a:r>
              <a:rPr lang="en-US" sz="2400">
                <a:solidFill>
                  <a:schemeClr val="accent1"/>
                </a:solidFill>
                <a:latin typeface="+mj-lt"/>
              </a:rPr>
              <a:t>MATLAB Drive</a:t>
            </a:r>
            <a:br>
              <a:rPr lang="en-US" sz="2000"/>
            </a:br>
            <a:endParaRPr lang="en-US" sz="2400">
              <a:latin typeface="+mj-lt"/>
            </a:endParaRPr>
          </a:p>
        </p:txBody>
      </p:sp>
      <p:pic>
        <p:nvPicPr>
          <p:cNvPr id="5" name="Content Placeholder 4">
            <a:extLst>
              <a:ext uri="{FF2B5EF4-FFF2-40B4-BE49-F238E27FC236}">
                <a16:creationId xmlns:a16="http://schemas.microsoft.com/office/drawing/2014/main" id="{9BE0C162-7478-C82A-6A57-D4E1B1B625FF}"/>
              </a:ext>
            </a:extLst>
          </p:cNvPr>
          <p:cNvPicPr>
            <a:picLocks noGrp="1" noChangeAspect="1"/>
          </p:cNvPicPr>
          <p:nvPr>
            <p:ph idx="1"/>
          </p:nvPr>
        </p:nvPicPr>
        <p:blipFill>
          <a:blip r:embed="rId3"/>
          <a:stretch>
            <a:fillRect/>
          </a:stretch>
        </p:blipFill>
        <p:spPr>
          <a:xfrm>
            <a:off x="1537784" y="1785546"/>
            <a:ext cx="9324779" cy="4572000"/>
          </a:xfrm>
          <a:prstGeom prst="flowChartDocumen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8F93DFB-5699-BC10-1308-FDF95B55C402}"/>
              </a:ext>
            </a:extLst>
          </p:cNvPr>
          <p:cNvSpPr txBox="1"/>
          <p:nvPr/>
        </p:nvSpPr>
        <p:spPr>
          <a:xfrm>
            <a:off x="4025" y="6492240"/>
            <a:ext cx="4939847" cy="369332"/>
          </a:xfrm>
          <a:prstGeom prst="rect">
            <a:avLst/>
          </a:prstGeom>
          <a:noFill/>
        </p:spPr>
        <p:txBody>
          <a:bodyPr wrap="square">
            <a:spAutoFit/>
          </a:bodyPr>
          <a:lstStyle/>
          <a:p>
            <a:r>
              <a:rPr lang="en-US" i="0">
                <a:solidFill>
                  <a:srgbClr val="000000"/>
                </a:solidFill>
                <a:effectLst/>
                <a:latin typeface="Arial" panose="020B0604020202020204" pitchFamily="34" charset="0"/>
                <a:hlinkClick r:id="rId4"/>
              </a:rPr>
              <a:t>https://tinyurl.com/ParallelComputingWorkshop</a:t>
            </a:r>
            <a:endParaRPr lang="en-US" i="0">
              <a:solidFill>
                <a:srgbClr val="000000"/>
              </a:solidFill>
              <a:effectLst/>
              <a:latin typeface="Arial" panose="020B0604020202020204" pitchFamily="34" charset="0"/>
            </a:endParaRPr>
          </a:p>
        </p:txBody>
      </p:sp>
      <p:sp>
        <p:nvSpPr>
          <p:cNvPr id="14" name="TextBox 13">
            <a:extLst>
              <a:ext uri="{FF2B5EF4-FFF2-40B4-BE49-F238E27FC236}">
                <a16:creationId xmlns:a16="http://schemas.microsoft.com/office/drawing/2014/main" id="{98D4D207-52D3-61F9-E6E0-9E9DEB785B79}"/>
              </a:ext>
            </a:extLst>
          </p:cNvPr>
          <p:cNvSpPr txBox="1"/>
          <p:nvPr/>
        </p:nvSpPr>
        <p:spPr>
          <a:xfrm>
            <a:off x="543708" y="1035299"/>
            <a:ext cx="11312932" cy="615553"/>
          </a:xfrm>
          <a:prstGeom prst="rect">
            <a:avLst/>
          </a:prstGeom>
          <a:noFill/>
        </p:spPr>
        <p:txBody>
          <a:bodyPr wrap="square">
            <a:spAutoFit/>
          </a:bodyPr>
          <a:lstStyle/>
          <a:p>
            <a:r>
              <a:rPr lang="en-US" sz="1800">
                <a:latin typeface="+mj-lt"/>
              </a:rPr>
              <a:t>Click </a:t>
            </a:r>
            <a:r>
              <a:rPr lang="en-US" sz="1800" b="1">
                <a:latin typeface="+mj-lt"/>
              </a:rPr>
              <a:t>Add to my Files</a:t>
            </a:r>
            <a:r>
              <a:rPr lang="en-US" sz="1800">
                <a:latin typeface="+mj-lt"/>
              </a:rPr>
              <a:t> and then click </a:t>
            </a:r>
            <a:r>
              <a:rPr lang="en-US" sz="1800" b="1">
                <a:latin typeface="+mj-lt"/>
              </a:rPr>
              <a:t>Copy Folder</a:t>
            </a:r>
            <a:r>
              <a:rPr lang="en-US">
                <a:latin typeface="+mj-lt"/>
              </a:rPr>
              <a:t>.</a:t>
            </a:r>
            <a:endParaRPr lang="en-US" sz="1800">
              <a:latin typeface="+mj-lt"/>
            </a:endParaRPr>
          </a:p>
          <a:p>
            <a:r>
              <a:rPr lang="en-US" sz="1600" i="1">
                <a:latin typeface="+mj-lt"/>
              </a:rPr>
              <a:t>For use on your MATLAB Desktop, click </a:t>
            </a:r>
            <a:r>
              <a:rPr lang="en-US" sz="1600" b="1" i="1">
                <a:latin typeface="+mj-lt"/>
              </a:rPr>
              <a:t>Download Shared Folder</a:t>
            </a:r>
            <a:r>
              <a:rPr lang="en-US" sz="1600" i="1">
                <a:latin typeface="+mj-lt"/>
              </a:rPr>
              <a:t> instead.</a:t>
            </a:r>
            <a:endParaRPr lang="en-DE" sz="1600" i="1"/>
          </a:p>
        </p:txBody>
      </p:sp>
    </p:spTree>
    <p:extLst>
      <p:ext uri="{BB962C8B-B14F-4D97-AF65-F5344CB8AC3E}">
        <p14:creationId xmlns:p14="http://schemas.microsoft.com/office/powerpoint/2010/main" val="4076914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D565-4AAF-40F3-B589-CEC164FDF6B8}"/>
              </a:ext>
            </a:extLst>
          </p:cNvPr>
          <p:cNvSpPr>
            <a:spLocks noGrp="1"/>
          </p:cNvSpPr>
          <p:nvPr>
            <p:ph type="title"/>
          </p:nvPr>
        </p:nvSpPr>
        <p:spPr/>
        <p:txBody>
          <a:bodyPr/>
          <a:lstStyle/>
          <a:p>
            <a:r>
              <a:rPr lang="de-DE" sz="2400">
                <a:latin typeface="+mj-lt"/>
              </a:rPr>
              <a:t>Setup: Step 2 – </a:t>
            </a:r>
            <a:r>
              <a:rPr lang="en-US" sz="2400">
                <a:latin typeface="+mj-lt"/>
              </a:rPr>
              <a:t>Launch </a:t>
            </a:r>
            <a:r>
              <a:rPr lang="en-US" sz="2400">
                <a:solidFill>
                  <a:schemeClr val="accent1"/>
                </a:solidFill>
                <a:latin typeface="+mj-lt"/>
              </a:rPr>
              <a:t>MATLAB Online</a:t>
            </a:r>
            <a:r>
              <a:rPr lang="en-US" sz="2400">
                <a:latin typeface="+mj-lt"/>
              </a:rPr>
              <a:t>​</a:t>
            </a:r>
            <a:br>
              <a:rPr lang="en-US" sz="2400">
                <a:latin typeface="+mj-lt"/>
              </a:rPr>
            </a:br>
            <a:endParaRPr lang="en-US" sz="2400">
              <a:latin typeface="+mj-lt"/>
            </a:endParaRPr>
          </a:p>
        </p:txBody>
      </p:sp>
      <p:pic>
        <p:nvPicPr>
          <p:cNvPr id="6" name="Content Placeholder 5">
            <a:extLst>
              <a:ext uri="{FF2B5EF4-FFF2-40B4-BE49-F238E27FC236}">
                <a16:creationId xmlns:a16="http://schemas.microsoft.com/office/drawing/2014/main" id="{9297D789-CC67-50D1-1EA0-6A7F2C6F2245}"/>
              </a:ext>
            </a:extLst>
          </p:cNvPr>
          <p:cNvPicPr>
            <a:picLocks noGrp="1" noChangeAspect="1"/>
          </p:cNvPicPr>
          <p:nvPr>
            <p:ph idx="1"/>
          </p:nvPr>
        </p:nvPicPr>
        <p:blipFill>
          <a:blip r:embed="rId3"/>
          <a:stretch>
            <a:fillRect/>
          </a:stretch>
        </p:blipFill>
        <p:spPr>
          <a:xfrm>
            <a:off x="1356218" y="1600200"/>
            <a:ext cx="9276364" cy="4648200"/>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080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Starting a parallel pool</a:t>
            </a:r>
            <a:endParaRPr lang="en-US">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03151C34-A4B1-BE4C-D13E-0B54F9F33DD4}"/>
              </a:ext>
            </a:extLst>
          </p:cNvPr>
          <p:cNvSpPr txBox="1"/>
          <p:nvPr/>
        </p:nvSpPr>
        <p:spPr>
          <a:xfrm>
            <a:off x="0" y="6488668"/>
            <a:ext cx="202026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parpool_intro</a:t>
            </a:r>
            <a:endParaRPr lang="en-US" b="1">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D19A20A7-C7EB-F3D7-5002-657A0A9BE8C8}"/>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391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cs typeface="Arial"/>
              </a:rPr>
              <a:t>Scaling MATLAB applications and Simulink simulations</a:t>
            </a:r>
            <a:endParaRPr lang="en-US" sz="2800">
              <a:solidFill>
                <a:srgbClr val="FF0000"/>
              </a:solidFill>
              <a:latin typeface="Arial"/>
              <a:cs typeface="Arial"/>
            </a:endParaRPr>
          </a:p>
        </p:txBody>
      </p:sp>
      <p:graphicFrame>
        <p:nvGraphicFramePr>
          <p:cNvPr id="4" name="Content Placeholder 3"/>
          <p:cNvGraphicFramePr>
            <a:graphicFrameLocks noGrp="1"/>
          </p:cNvGraphicFramePr>
          <p:nvPr>
            <p:ph idx="1"/>
          </p:nvPr>
        </p:nvGraphicFramePr>
        <p:xfrm>
          <a:off x="609600" y="1600200"/>
          <a:ext cx="10769944" cy="4357991"/>
        </p:xfrm>
        <a:graphic>
          <a:graphicData uri="http://schemas.openxmlformats.org/drawingml/2006/table">
            <a:tbl>
              <a:tblPr firstRow="1" bandRow="1">
                <a:tableStyleId>{2D5ABB26-0587-4C30-8999-92F81FD0307C}</a:tableStyleId>
              </a:tblPr>
              <a:tblGrid>
                <a:gridCol w="1736277">
                  <a:extLst>
                    <a:ext uri="{9D8B030D-6E8A-4147-A177-3AD203B41FA5}">
                      <a16:colId xmlns:a16="http://schemas.microsoft.com/office/drawing/2014/main" val="20000"/>
                    </a:ext>
                  </a:extLst>
                </a:gridCol>
                <a:gridCol w="7418176">
                  <a:extLst>
                    <a:ext uri="{9D8B030D-6E8A-4147-A177-3AD203B41FA5}">
                      <a16:colId xmlns:a16="http://schemas.microsoft.com/office/drawing/2014/main" val="20001"/>
                    </a:ext>
                  </a:extLst>
                </a:gridCol>
                <a:gridCol w="1615491">
                  <a:extLst>
                    <a:ext uri="{9D8B030D-6E8A-4147-A177-3AD203B41FA5}">
                      <a16:colId xmlns:a16="http://schemas.microsoft.com/office/drawing/2014/main" val="20002"/>
                    </a:ext>
                  </a:extLst>
                </a:gridCol>
              </a:tblGrid>
              <a:tr h="1317532">
                <a:tc rowSpan="2">
                  <a:txBody>
                    <a:bodyPr/>
                    <a:lstStyle/>
                    <a:p>
                      <a:endParaRPr lang="en-US" sz="1800"/>
                    </a:p>
                  </a:txBody>
                  <a:tcPr marL="120785" marR="120785" marT="45607" marB="45607" vert="vert270" anchor="ctr" anchorCtr="1"/>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1" kern="1200" noProof="0">
                          <a:solidFill>
                            <a:schemeClr val="tx1"/>
                          </a:solidFill>
                          <a:latin typeface="+mn-lt"/>
                          <a:ea typeface="+mn-ea"/>
                          <a:cs typeface="+mn-cs"/>
                        </a:rPr>
                        <a:t>Automatic parallel support in </a:t>
                      </a:r>
                      <a:r>
                        <a:rPr lang="en-GB" sz="2400" b="1" kern="1200" baseline="0" noProof="0">
                          <a:solidFill>
                            <a:schemeClr val="tx1"/>
                          </a:solidFill>
                          <a:latin typeface="+mn-lt"/>
                          <a:ea typeface="+mn-ea"/>
                          <a:cs typeface="+mn-cs"/>
                        </a:rPr>
                        <a:t>toolboxes</a:t>
                      </a:r>
                      <a:br>
                        <a:rPr lang="en-GB" sz="2400" b="1" kern="1200" noProof="0">
                          <a:solidFill>
                            <a:srgbClr val="000000"/>
                          </a:solidFill>
                          <a:highlight>
                            <a:srgbClr val="FFFF00"/>
                          </a:highlight>
                          <a:latin typeface="+mn-lt"/>
                          <a:ea typeface="+mn-ea"/>
                          <a:cs typeface="+mn-cs"/>
                        </a:rPr>
                      </a:br>
                      <a:endParaRPr lang="en-US" sz="2350">
                        <a:solidFill>
                          <a:srgbClr val="000000"/>
                        </a:solidFill>
                        <a:latin typeface="Courier New"/>
                      </a:endParaRPr>
                    </a:p>
                  </a:txBody>
                  <a:tcPr marL="120785" marR="120785" marT="45607" marB="45607" anchor="ctr">
                    <a:lnB w="12700" cap="flat" cmpd="sng" algn="ctr">
                      <a:noFill/>
                      <a:prstDash val="solid"/>
                      <a:round/>
                      <a:headEnd type="none" w="med" len="med"/>
                      <a:tailEnd type="none" w="med" len="med"/>
                    </a:lnB>
                  </a:tcPr>
                </a:tc>
                <a:tc rowSpan="2">
                  <a:txBody>
                    <a:bodyPr/>
                    <a:lstStyle/>
                    <a:p>
                      <a:endParaRPr lang="en-US" sz="1800"/>
                    </a:p>
                  </a:txBody>
                  <a:tcPr marL="120785" marR="120785" marT="45607" marB="45607"/>
                </a:tc>
                <a:extLst>
                  <a:ext uri="{0D108BD9-81ED-4DB2-BD59-A6C34878D82A}">
                    <a16:rowId xmlns:a16="http://schemas.microsoft.com/office/drawing/2014/main" val="10000"/>
                  </a:ext>
                </a:extLst>
              </a:tr>
              <a:tr h="14898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0" kern="1200" noProof="0">
                          <a:solidFill>
                            <a:schemeClr val="bg1">
                              <a:lumMod val="65000"/>
                            </a:schemeClr>
                          </a:solidFill>
                          <a:latin typeface="+mn-lt"/>
                          <a:ea typeface="+mn-ea"/>
                          <a:cs typeface="+mn-cs"/>
                        </a:rPr>
                        <a:t>Common programming constructs</a:t>
                      </a:r>
                      <a:br>
                        <a:rPr lang="en-GB" sz="2400" b="0" kern="1200" noProof="0">
                          <a:solidFill>
                            <a:schemeClr val="bg1">
                              <a:lumMod val="65000"/>
                            </a:schemeClr>
                          </a:solidFill>
                          <a:latin typeface="+mn-lt"/>
                          <a:ea typeface="+mn-ea"/>
                          <a:cs typeface="+mn-cs"/>
                        </a:rPr>
                      </a:br>
                      <a:endParaRPr lang="en-US" sz="2000">
                        <a:solidFill>
                          <a:schemeClr val="bg1">
                            <a:lumMod val="65000"/>
                          </a:schemeClr>
                        </a:solidFill>
                      </a:endParaRPr>
                    </a:p>
                  </a:txBody>
                  <a:tcPr marL="120785" marR="120785" marT="45607" marB="456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0001"/>
                  </a:ext>
                </a:extLst>
              </a:tr>
              <a:tr h="1550634">
                <a:tc>
                  <a:txBody>
                    <a:bodyPr/>
                    <a:lstStyle/>
                    <a:p>
                      <a:endParaRPr lang="en-US" sz="2400" b="0" kern="1200" noProof="0">
                        <a:solidFill>
                          <a:schemeClr val="tx1"/>
                        </a:solidFill>
                        <a:latin typeface="+mn-lt"/>
                        <a:ea typeface="+mn-ea"/>
                        <a:cs typeface="+mn-cs"/>
                      </a:endParaRPr>
                    </a:p>
                  </a:txBody>
                  <a:tcPr marL="120785" marR="120785" marT="45607" marB="45607" vert="vert270" anchor="ctr" anchorCtr="1"/>
                </a:tc>
                <a:tc>
                  <a:txBody>
                    <a:bodyPr/>
                    <a:lstStyle/>
                    <a:p>
                      <a:pPr marL="0" lvl="0" indent="0" algn="ctr" eaLnBrk="1" hangingPunct="1">
                        <a:lnSpc>
                          <a:spcPct val="100000"/>
                        </a:lnSpc>
                        <a:spcBef>
                          <a:spcPct val="20000"/>
                        </a:spcBef>
                        <a:buClr>
                          <a:srgbClr val="215383"/>
                        </a:buClr>
                        <a:buSzPct val="95000"/>
                        <a:buFont typeface="Wingdings" pitchFamily="2" charset="2"/>
                        <a:buNone/>
                        <a:defRPr/>
                      </a:pPr>
                      <a:r>
                        <a:rPr kumimoji="0" lang="en-GB" sz="2400" u="none" strike="noStrike" kern="0" cap="none" spc="0" normalizeH="0" baseline="0" noProof="0">
                          <a:ln>
                            <a:noFill/>
                          </a:ln>
                          <a:solidFill>
                            <a:schemeClr val="bg1">
                              <a:lumMod val="65000"/>
                            </a:schemeClr>
                          </a:solidFill>
                          <a:effectLst/>
                          <a:uLnTx/>
                          <a:uFillTx/>
                          <a:latin typeface="+mn-lt"/>
                          <a:ea typeface="+mn-ea"/>
                          <a:cs typeface="+mn-cs"/>
                        </a:rPr>
                        <a:t>Advanced programming constructs</a:t>
                      </a:r>
                      <a:br>
                        <a:rPr kumimoji="0" lang="en-GB" sz="2400" u="none" strike="noStrike" kern="0" cap="none" spc="0" normalizeH="0" baseline="0" noProof="0">
                          <a:ln>
                            <a:noFill/>
                          </a:ln>
                          <a:solidFill>
                            <a:schemeClr val="bg1">
                              <a:lumMod val="65000"/>
                            </a:schemeClr>
                          </a:solidFill>
                          <a:effectLst/>
                          <a:uLnTx/>
                          <a:uFillTx/>
                          <a:latin typeface="+mn-lt"/>
                          <a:ea typeface="+mn-ea"/>
                          <a:cs typeface="+mn-cs"/>
                        </a:rPr>
                      </a:br>
                      <a:endParaRPr lang="en-US" sz="2400" b="0" kern="1200" noProof="0">
                        <a:solidFill>
                          <a:schemeClr val="bg1">
                            <a:lumMod val="65000"/>
                          </a:schemeClr>
                        </a:solidFill>
                        <a:latin typeface="+mn-lt"/>
                        <a:ea typeface="+mn-ea"/>
                        <a:cs typeface="+mn-cs"/>
                      </a:endParaRPr>
                    </a:p>
                  </a:txBody>
                  <a:tcPr marL="120785" marR="120785" marT="45607" marB="45607" anchor="ctr">
                    <a:lnT w="12700" cap="flat" cmpd="sng" algn="ctr">
                      <a:noFill/>
                      <a:prstDash val="solid"/>
                      <a:round/>
                      <a:headEnd type="none" w="med" len="med"/>
                      <a:tailEnd type="none" w="med" len="med"/>
                    </a:lnT>
                  </a:tcPr>
                </a:tc>
                <a:tc>
                  <a:txBody>
                    <a:bodyPr/>
                    <a:lstStyle/>
                    <a:p>
                      <a:endParaRPr lang="en-US" sz="1800"/>
                    </a:p>
                  </a:txBody>
                  <a:tcPr marL="120785" marR="120785" marT="45607" marB="45607"/>
                </a:tc>
                <a:extLst>
                  <a:ext uri="{0D108BD9-81ED-4DB2-BD59-A6C34878D82A}">
                    <a16:rowId xmlns:a16="http://schemas.microsoft.com/office/drawing/2014/main" val="10002"/>
                  </a:ext>
                </a:extLst>
              </a:tr>
            </a:tbl>
          </a:graphicData>
        </a:graphic>
      </p:graphicFrame>
      <p:sp>
        <p:nvSpPr>
          <p:cNvPr id="11" name="Up Arrow 10"/>
          <p:cNvSpPr/>
          <p:nvPr/>
        </p:nvSpPr>
        <p:spPr>
          <a:xfrm>
            <a:off x="1139418" y="1776914"/>
            <a:ext cx="1140172" cy="4381621"/>
          </a:xfrm>
          <a:prstGeom prst="upArrow">
            <a:avLst/>
          </a:prstGeom>
          <a:solidFill>
            <a:srgbClr val="307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1995" b="1">
                <a:solidFill>
                  <a:srgbClr val="FFFFFF"/>
                </a:solidFill>
                <a:cs typeface="Arial" pitchFamily="34" charset="0"/>
              </a:rPr>
              <a:t>Ease of Use</a:t>
            </a:r>
          </a:p>
        </p:txBody>
      </p:sp>
      <p:sp>
        <p:nvSpPr>
          <p:cNvPr id="12" name="Down Arrow 11"/>
          <p:cNvSpPr/>
          <p:nvPr/>
        </p:nvSpPr>
        <p:spPr>
          <a:xfrm>
            <a:off x="9687493" y="1776914"/>
            <a:ext cx="1140172" cy="4381621"/>
          </a:xfrm>
          <a:prstGeom prst="downArrow">
            <a:avLst/>
          </a:prstGeom>
          <a:solidFill>
            <a:srgbClr val="307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sz="1995" b="1">
                <a:solidFill>
                  <a:srgbClr val="FFFFFF"/>
                </a:solidFill>
                <a:cs typeface="Arial" pitchFamily="34" charset="0"/>
              </a:rPr>
              <a:t>Greater Control</a:t>
            </a:r>
          </a:p>
        </p:txBody>
      </p:sp>
    </p:spTree>
    <p:custDataLst>
      <p:tags r:id="rId1"/>
    </p:custDataLst>
    <p:extLst>
      <p:ext uri="{BB962C8B-B14F-4D97-AF65-F5344CB8AC3E}">
        <p14:creationId xmlns:p14="http://schemas.microsoft.com/office/powerpoint/2010/main" val="110200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248A-AFCD-4CE0-903A-645C547F9524}"/>
              </a:ext>
            </a:extLst>
          </p:cNvPr>
          <p:cNvSpPr>
            <a:spLocks noGrp="1"/>
          </p:cNvSpPr>
          <p:nvPr>
            <p:ph type="title"/>
          </p:nvPr>
        </p:nvSpPr>
        <p:spPr/>
        <p:txBody>
          <a:bodyPr/>
          <a:lstStyle/>
          <a:p>
            <a:r>
              <a:rPr lang="en-US"/>
              <a:t>Webex Chatting</a:t>
            </a:r>
          </a:p>
        </p:txBody>
      </p:sp>
      <p:sp>
        <p:nvSpPr>
          <p:cNvPr id="8" name="Content Placeholder 7">
            <a:extLst>
              <a:ext uri="{FF2B5EF4-FFF2-40B4-BE49-F238E27FC236}">
                <a16:creationId xmlns:a16="http://schemas.microsoft.com/office/drawing/2014/main" id="{1B459BB6-0FF3-4000-B80C-D896D05EBB5A}"/>
              </a:ext>
            </a:extLst>
          </p:cNvPr>
          <p:cNvSpPr>
            <a:spLocks noGrp="1"/>
          </p:cNvSpPr>
          <p:nvPr>
            <p:ph sz="half" idx="1"/>
          </p:nvPr>
        </p:nvSpPr>
        <p:spPr/>
        <p:txBody>
          <a:bodyPr/>
          <a:lstStyle/>
          <a:p>
            <a:r>
              <a:rPr lang="en-US"/>
              <a:t>Send to at least the </a:t>
            </a:r>
            <a:r>
              <a:rPr lang="en-US" i="1"/>
              <a:t>Host, Presenter &amp; Panelists</a:t>
            </a:r>
            <a:endParaRPr lang="en-US"/>
          </a:p>
          <a:p>
            <a:r>
              <a:rPr lang="en-US"/>
              <a:t>Ideally, send to </a:t>
            </a:r>
            <a:r>
              <a:rPr lang="en-US" i="1"/>
              <a:t>All Attendees</a:t>
            </a:r>
            <a:endParaRPr lang="en-US"/>
          </a:p>
        </p:txBody>
      </p:sp>
      <p:pic>
        <p:nvPicPr>
          <p:cNvPr id="9" name="Content Placeholder 4">
            <a:extLst>
              <a:ext uri="{FF2B5EF4-FFF2-40B4-BE49-F238E27FC236}">
                <a16:creationId xmlns:a16="http://schemas.microsoft.com/office/drawing/2014/main" id="{F190AB0F-C27F-41DE-A662-F60069416EC8}"/>
              </a:ext>
            </a:extLst>
          </p:cNvPr>
          <p:cNvPicPr>
            <a:picLocks noGrp="1" noChangeAspect="1"/>
          </p:cNvPicPr>
          <p:nvPr>
            <p:ph sz="half" idx="2"/>
          </p:nvPr>
        </p:nvPicPr>
        <p:blipFill>
          <a:blip r:embed="rId2"/>
          <a:stretch>
            <a:fillRect/>
          </a:stretch>
        </p:blipFill>
        <p:spPr>
          <a:xfrm>
            <a:off x="7159625" y="2276475"/>
            <a:ext cx="3257550" cy="3295650"/>
          </a:xfrm>
        </p:spPr>
      </p:pic>
      <p:grpSp>
        <p:nvGrpSpPr>
          <p:cNvPr id="7" name="Group 6">
            <a:extLst>
              <a:ext uri="{FF2B5EF4-FFF2-40B4-BE49-F238E27FC236}">
                <a16:creationId xmlns:a16="http://schemas.microsoft.com/office/drawing/2014/main" id="{CF49CA88-4E84-7DED-3802-3575E1B696E9}"/>
              </a:ext>
            </a:extLst>
          </p:cNvPr>
          <p:cNvGrpSpPr/>
          <p:nvPr/>
        </p:nvGrpSpPr>
        <p:grpSpPr>
          <a:xfrm>
            <a:off x="1035391" y="3924299"/>
            <a:ext cx="2165011" cy="583473"/>
            <a:chOff x="3320102" y="4210819"/>
            <a:chExt cx="2165011" cy="583473"/>
          </a:xfrm>
        </p:grpSpPr>
        <p:pic>
          <p:nvPicPr>
            <p:cNvPr id="10" name="Picture 9">
              <a:extLst>
                <a:ext uri="{FF2B5EF4-FFF2-40B4-BE49-F238E27FC236}">
                  <a16:creationId xmlns:a16="http://schemas.microsoft.com/office/drawing/2014/main" id="{D074F58B-7C30-C34F-CC9B-E1CB5EFD1E11}"/>
                </a:ext>
              </a:extLst>
            </p:cNvPr>
            <p:cNvPicPr>
              <a:picLocks noChangeAspect="1"/>
            </p:cNvPicPr>
            <p:nvPr/>
          </p:nvPicPr>
          <p:blipFill>
            <a:blip r:embed="rId3"/>
            <a:stretch>
              <a:fillRect/>
            </a:stretch>
          </p:blipFill>
          <p:spPr>
            <a:xfrm>
              <a:off x="3370563" y="4460917"/>
              <a:ext cx="2114550" cy="333375"/>
            </a:xfrm>
            <a:prstGeom prst="rect">
              <a:avLst/>
            </a:prstGeom>
          </p:spPr>
        </p:pic>
        <p:sp>
          <p:nvSpPr>
            <p:cNvPr id="11" name="TextBox 10">
              <a:extLst>
                <a:ext uri="{FF2B5EF4-FFF2-40B4-BE49-F238E27FC236}">
                  <a16:creationId xmlns:a16="http://schemas.microsoft.com/office/drawing/2014/main" id="{7CA01FBD-1608-5D66-BE76-396868939986}"/>
                </a:ext>
              </a:extLst>
            </p:cNvPr>
            <p:cNvSpPr txBox="1"/>
            <p:nvPr/>
          </p:nvSpPr>
          <p:spPr>
            <a:xfrm>
              <a:off x="3320102" y="4210819"/>
              <a:ext cx="1300356" cy="276999"/>
            </a:xfrm>
            <a:prstGeom prst="rect">
              <a:avLst/>
            </a:prstGeom>
            <a:noFill/>
          </p:spPr>
          <p:txBody>
            <a:bodyPr wrap="none" rtlCol="0">
              <a:spAutoFit/>
            </a:bodyPr>
            <a:lstStyle/>
            <a:p>
              <a:r>
                <a:rPr lang="en-US" sz="1200">
                  <a:latin typeface="Courier New" panose="02070309020205020404" pitchFamily="49" charset="0"/>
                  <a:cs typeface="Courier New" panose="02070309020205020404" pitchFamily="49" charset="0"/>
                </a:rPr>
                <a:t>Participants</a:t>
              </a:r>
            </a:p>
          </p:txBody>
        </p:sp>
      </p:grpSp>
    </p:spTree>
    <p:extLst>
      <p:ext uri="{BB962C8B-B14F-4D97-AF65-F5344CB8AC3E}">
        <p14:creationId xmlns:p14="http://schemas.microsoft.com/office/powerpoint/2010/main" val="158576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BD76-1016-A64B-CA14-0E0189A130CD}"/>
              </a:ext>
            </a:extLst>
          </p:cNvPr>
          <p:cNvSpPr>
            <a:spLocks noGrp="1"/>
          </p:cNvSpPr>
          <p:nvPr>
            <p:ph type="title"/>
          </p:nvPr>
        </p:nvSpPr>
        <p:spPr/>
        <p:txBody>
          <a:bodyPr/>
          <a:lstStyle/>
          <a:p>
            <a:r>
              <a:rPr lang="en-US"/>
              <a:t>Automatic parallel support in toolboxes</a:t>
            </a:r>
          </a:p>
        </p:txBody>
      </p:sp>
      <p:pic>
        <p:nvPicPr>
          <p:cNvPr id="4" name="Content Placeholder 3" descr="Chart, scatter chart&#10;&#10;Description automatically generated">
            <a:extLst>
              <a:ext uri="{FF2B5EF4-FFF2-40B4-BE49-F238E27FC236}">
                <a16:creationId xmlns:a16="http://schemas.microsoft.com/office/drawing/2014/main" id="{E90ABD5E-F5FB-C5A8-5F2E-AB2A36D770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6746" y="1600200"/>
            <a:ext cx="6715308" cy="4648200"/>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8416562E-746E-5E7C-0091-0E75C5D7F8C0}"/>
              </a:ext>
            </a:extLst>
          </p:cNvPr>
          <p:cNvSpPr/>
          <p:nvPr/>
        </p:nvSpPr>
        <p:spPr>
          <a:xfrm>
            <a:off x="5663952" y="1916832"/>
            <a:ext cx="288032" cy="504056"/>
          </a:xfrm>
          <a:prstGeom prst="roundRect">
            <a:avLst/>
          </a:prstGeom>
          <a:noFill/>
          <a:ln>
            <a:solidFill>
              <a:schemeClr val="accent2"/>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5162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cs typeface="Arial"/>
              </a:rPr>
              <a:t>Scaling MATLAB applications and Simulink simulations</a:t>
            </a:r>
            <a:endParaRPr lang="en-US" sz="2800">
              <a:solidFill>
                <a:srgbClr val="FF0000"/>
              </a:solidFill>
              <a:latin typeface="Arial"/>
              <a:cs typeface="Arial"/>
            </a:endParaRPr>
          </a:p>
        </p:txBody>
      </p:sp>
      <p:graphicFrame>
        <p:nvGraphicFramePr>
          <p:cNvPr id="4" name="Content Placeholder 3"/>
          <p:cNvGraphicFramePr>
            <a:graphicFrameLocks noGrp="1"/>
          </p:cNvGraphicFramePr>
          <p:nvPr>
            <p:ph idx="1"/>
          </p:nvPr>
        </p:nvGraphicFramePr>
        <p:xfrm>
          <a:off x="623173" y="1604725"/>
          <a:ext cx="10742956" cy="4357991"/>
        </p:xfrm>
        <a:graphic>
          <a:graphicData uri="http://schemas.openxmlformats.org/drawingml/2006/table">
            <a:tbl>
              <a:tblPr firstRow="1" bandRow="1">
                <a:tableStyleId>{2D5ABB26-0587-4C30-8999-92F81FD0307C}</a:tableStyleId>
              </a:tblPr>
              <a:tblGrid>
                <a:gridCol w="1731926">
                  <a:extLst>
                    <a:ext uri="{9D8B030D-6E8A-4147-A177-3AD203B41FA5}">
                      <a16:colId xmlns:a16="http://schemas.microsoft.com/office/drawing/2014/main" val="20000"/>
                    </a:ext>
                  </a:extLst>
                </a:gridCol>
                <a:gridCol w="7399587">
                  <a:extLst>
                    <a:ext uri="{9D8B030D-6E8A-4147-A177-3AD203B41FA5}">
                      <a16:colId xmlns:a16="http://schemas.microsoft.com/office/drawing/2014/main" val="20001"/>
                    </a:ext>
                  </a:extLst>
                </a:gridCol>
                <a:gridCol w="1611443">
                  <a:extLst>
                    <a:ext uri="{9D8B030D-6E8A-4147-A177-3AD203B41FA5}">
                      <a16:colId xmlns:a16="http://schemas.microsoft.com/office/drawing/2014/main" val="20002"/>
                    </a:ext>
                  </a:extLst>
                </a:gridCol>
              </a:tblGrid>
              <a:tr h="1317532">
                <a:tc rowSpan="2">
                  <a:txBody>
                    <a:bodyPr/>
                    <a:lstStyle/>
                    <a:p>
                      <a:endParaRPr lang="en-US" sz="1800"/>
                    </a:p>
                  </a:txBody>
                  <a:tcPr marL="120482" marR="120482" marT="45607" marB="45607" vert="vert270" anchor="ctr" anchorCtr="1"/>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kumimoji="0" lang="en-GB" sz="2400" u="none" strike="noStrike" kern="0" cap="none" spc="0" normalizeH="0" baseline="0" noProof="0">
                          <a:ln>
                            <a:noFill/>
                          </a:ln>
                          <a:solidFill>
                            <a:schemeClr val="bg1">
                              <a:lumMod val="65000"/>
                            </a:schemeClr>
                          </a:solidFill>
                          <a:effectLst/>
                          <a:uLnTx/>
                          <a:uFillTx/>
                          <a:latin typeface="+mn-lt"/>
                          <a:ea typeface="+mn-ea"/>
                          <a:cs typeface="+mn-cs"/>
                        </a:rPr>
                        <a:t>Automatic</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parallel</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support in</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toolboxes</a:t>
                      </a:r>
                      <a:br>
                        <a:rPr lang="en-GB" sz="2400" b="1" kern="1200" noProof="0">
                          <a:solidFill>
                            <a:schemeClr val="tx1"/>
                          </a:solidFill>
                          <a:highlight>
                            <a:srgbClr val="FFFF00"/>
                          </a:highlight>
                          <a:latin typeface="+mn-lt"/>
                          <a:ea typeface="+mn-ea"/>
                          <a:cs typeface="+mn-cs"/>
                        </a:rPr>
                      </a:br>
                      <a:endParaRPr lang="en-US" sz="2400" b="1" kern="1200">
                        <a:solidFill>
                          <a:schemeClr val="tx2"/>
                        </a:solidFill>
                        <a:highlight>
                          <a:srgbClr val="FFFF00"/>
                        </a:highlight>
                        <a:latin typeface="Courier New" pitchFamily="49" charset="0"/>
                        <a:ea typeface="+mn-ea"/>
                        <a:cs typeface="Courier New" pitchFamily="49" charset="0"/>
                      </a:endParaRPr>
                    </a:p>
                  </a:txBody>
                  <a:tcPr marL="120482" marR="120482" marT="45607" marB="45607" anchor="ctr">
                    <a:lnB w="12700" cap="flat" cmpd="sng" algn="ctr">
                      <a:noFill/>
                      <a:prstDash val="solid"/>
                      <a:round/>
                      <a:headEnd type="none" w="med" len="med"/>
                      <a:tailEnd type="none" w="med" len="med"/>
                    </a:lnB>
                  </a:tcPr>
                </a:tc>
                <a:tc rowSpan="2">
                  <a:txBody>
                    <a:bodyPr/>
                    <a:lstStyle/>
                    <a:p>
                      <a:endParaRPr lang="en-US" sz="1800"/>
                    </a:p>
                  </a:txBody>
                  <a:tcPr marL="120482" marR="120482" marT="45607" marB="45607"/>
                </a:tc>
                <a:extLst>
                  <a:ext uri="{0D108BD9-81ED-4DB2-BD59-A6C34878D82A}">
                    <a16:rowId xmlns:a16="http://schemas.microsoft.com/office/drawing/2014/main" val="10000"/>
                  </a:ext>
                </a:extLst>
              </a:tr>
              <a:tr h="14898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1" kern="1200" noProof="0">
                          <a:solidFill>
                            <a:schemeClr val="tx1"/>
                          </a:solidFill>
                          <a:latin typeface="+mn-lt"/>
                          <a:ea typeface="+mn-ea"/>
                          <a:cs typeface="+mn-cs"/>
                        </a:rPr>
                        <a:t>Common programming constructs</a:t>
                      </a:r>
                      <a:br>
                        <a:rPr lang="en-GB" sz="2400" b="0" kern="1200" noProof="0">
                          <a:solidFill>
                            <a:srgbClr val="000000"/>
                          </a:solidFill>
                          <a:latin typeface="+mn-lt"/>
                          <a:ea typeface="+mn-ea"/>
                          <a:cs typeface="+mn-cs"/>
                        </a:rPr>
                      </a:br>
                      <a:r>
                        <a:rPr lang="en-GB" sz="2000" b="0" kern="1200" noProof="0">
                          <a:solidFill>
                            <a:schemeClr val="tx1"/>
                          </a:solidFill>
                          <a:latin typeface="+mn-lt"/>
                          <a:ea typeface="+mn-ea"/>
                          <a:cs typeface="+mn-cs"/>
                        </a:rPr>
                        <a:t>(</a:t>
                      </a:r>
                      <a:r>
                        <a:rPr lang="en-US" sz="2000">
                          <a:solidFill>
                            <a:schemeClr val="tx1"/>
                          </a:solidFill>
                          <a:latin typeface="Courier New"/>
                        </a:rPr>
                        <a:t>parfor, </a:t>
                      </a:r>
                      <a:r>
                        <a:rPr lang="en-US" sz="2000" err="1">
                          <a:solidFill>
                            <a:schemeClr val="tx1"/>
                          </a:solidFill>
                          <a:latin typeface="Courier New"/>
                        </a:rPr>
                        <a:t>parfeval</a:t>
                      </a:r>
                      <a:r>
                        <a:rPr lang="en-US" sz="2000">
                          <a:solidFill>
                            <a:schemeClr val="tx1"/>
                          </a:solidFill>
                          <a:latin typeface="Courier New"/>
                        </a:rPr>
                        <a:t>, parsim, …</a:t>
                      </a:r>
                      <a:r>
                        <a:rPr lang="en-US" sz="2000" b="0" kern="1200">
                          <a:solidFill>
                            <a:schemeClr val="tx1"/>
                          </a:solidFill>
                          <a:latin typeface="+mn-lt"/>
                          <a:ea typeface="+mn-ea"/>
                          <a:cs typeface="+mn-cs"/>
                        </a:rPr>
                        <a:t>)</a:t>
                      </a:r>
                    </a:p>
                  </a:txBody>
                  <a:tcPr marL="120482" marR="120482" marT="45607" marB="456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0001"/>
                  </a:ext>
                </a:extLst>
              </a:tr>
              <a:tr h="1550634">
                <a:tc>
                  <a:txBody>
                    <a:bodyPr/>
                    <a:lstStyle/>
                    <a:p>
                      <a:endParaRPr lang="en-US" sz="2400" b="0" kern="1200" noProof="0">
                        <a:solidFill>
                          <a:schemeClr val="tx1"/>
                        </a:solidFill>
                        <a:latin typeface="+mn-lt"/>
                        <a:ea typeface="+mn-ea"/>
                        <a:cs typeface="+mn-cs"/>
                      </a:endParaRPr>
                    </a:p>
                  </a:txBody>
                  <a:tcPr marL="120482" marR="120482" marT="45607" marB="45607" vert="vert270" anchor="ctr" anchorCtr="1"/>
                </a:tc>
                <a:tc>
                  <a:txBody>
                    <a:bodyPr/>
                    <a:lstStyle/>
                    <a:p>
                      <a:pPr marL="0" lvl="0" indent="0" algn="ctr" eaLnBrk="1" hangingPunct="1">
                        <a:lnSpc>
                          <a:spcPct val="100000"/>
                        </a:lnSpc>
                        <a:spcBef>
                          <a:spcPct val="20000"/>
                        </a:spcBef>
                        <a:buClr>
                          <a:srgbClr val="215383"/>
                        </a:buClr>
                        <a:buSzPct val="95000"/>
                        <a:buFont typeface="Wingdings" pitchFamily="2" charset="2"/>
                        <a:buNone/>
                        <a:defRPr/>
                      </a:pPr>
                      <a:r>
                        <a:rPr kumimoji="0" lang="en-GB" sz="2400" u="none" strike="noStrike" kern="0" cap="none" spc="0" normalizeH="0" baseline="0" noProof="0">
                          <a:ln>
                            <a:noFill/>
                          </a:ln>
                          <a:solidFill>
                            <a:schemeClr val="bg1">
                              <a:lumMod val="65000"/>
                            </a:schemeClr>
                          </a:solidFill>
                          <a:effectLst/>
                          <a:uLnTx/>
                          <a:uFillTx/>
                          <a:latin typeface="+mn-lt"/>
                          <a:ea typeface="+mn-ea"/>
                          <a:cs typeface="+mn-cs"/>
                        </a:rPr>
                        <a:t>Advanced programming constructs</a:t>
                      </a:r>
                      <a:br>
                        <a:rPr kumimoji="0" lang="en-GB" sz="2400" u="none" strike="noStrike" kern="0" cap="none" spc="0" normalizeH="0" baseline="0" noProof="0">
                          <a:ln>
                            <a:noFill/>
                          </a:ln>
                          <a:solidFill>
                            <a:schemeClr val="tx1"/>
                          </a:solidFill>
                          <a:effectLst/>
                          <a:uLnTx/>
                          <a:uFillTx/>
                          <a:latin typeface="+mn-lt"/>
                          <a:ea typeface="+mn-ea"/>
                          <a:cs typeface="+mn-cs"/>
                        </a:rPr>
                      </a:br>
                      <a:endParaRPr lang="en-US" sz="2400" b="0" kern="1200" noProof="0">
                        <a:solidFill>
                          <a:schemeClr val="tx1"/>
                        </a:solidFill>
                        <a:latin typeface="+mn-lt"/>
                        <a:ea typeface="+mn-ea"/>
                        <a:cs typeface="+mn-cs"/>
                      </a:endParaRPr>
                    </a:p>
                  </a:txBody>
                  <a:tcPr marL="120482" marR="120482" marT="45607" marB="45607" anchor="ctr">
                    <a:lnT w="12700" cap="flat" cmpd="sng" algn="ctr">
                      <a:noFill/>
                      <a:prstDash val="solid"/>
                      <a:round/>
                      <a:headEnd type="none" w="med" len="med"/>
                      <a:tailEnd type="none" w="med" len="med"/>
                    </a:lnT>
                  </a:tcPr>
                </a:tc>
                <a:tc>
                  <a:txBody>
                    <a:bodyPr/>
                    <a:lstStyle/>
                    <a:p>
                      <a:endParaRPr lang="en-US" sz="1800"/>
                    </a:p>
                  </a:txBody>
                  <a:tcPr marL="120482" marR="120482" marT="45607" marB="45607"/>
                </a:tc>
                <a:extLst>
                  <a:ext uri="{0D108BD9-81ED-4DB2-BD59-A6C34878D82A}">
                    <a16:rowId xmlns:a16="http://schemas.microsoft.com/office/drawing/2014/main" val="10002"/>
                  </a:ext>
                </a:extLst>
              </a:tr>
            </a:tbl>
          </a:graphicData>
        </a:graphic>
      </p:graphicFrame>
      <p:sp>
        <p:nvSpPr>
          <p:cNvPr id="11" name="Up Arrow 10"/>
          <p:cNvSpPr/>
          <p:nvPr/>
        </p:nvSpPr>
        <p:spPr>
          <a:xfrm>
            <a:off x="1139418" y="1776914"/>
            <a:ext cx="1140172" cy="4381621"/>
          </a:xfrm>
          <a:prstGeom prst="upArrow">
            <a:avLst/>
          </a:prstGeom>
          <a:solidFill>
            <a:srgbClr val="307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1995" b="1">
                <a:solidFill>
                  <a:srgbClr val="FFFFFF"/>
                </a:solidFill>
                <a:cs typeface="Arial" pitchFamily="34" charset="0"/>
              </a:rPr>
              <a:t>Ease of Use</a:t>
            </a:r>
          </a:p>
        </p:txBody>
      </p:sp>
      <p:sp>
        <p:nvSpPr>
          <p:cNvPr id="12" name="Down Arrow 11"/>
          <p:cNvSpPr/>
          <p:nvPr/>
        </p:nvSpPr>
        <p:spPr>
          <a:xfrm>
            <a:off x="9687493" y="1776914"/>
            <a:ext cx="1140172" cy="4381621"/>
          </a:xfrm>
          <a:prstGeom prst="downArrow">
            <a:avLst/>
          </a:prstGeom>
          <a:solidFill>
            <a:srgbClr val="307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sz="1995" b="1">
                <a:solidFill>
                  <a:srgbClr val="FFFFFF"/>
                </a:solidFill>
                <a:cs typeface="Arial" pitchFamily="34" charset="0"/>
              </a:rPr>
              <a:t>Greater Control</a:t>
            </a:r>
          </a:p>
        </p:txBody>
      </p:sp>
    </p:spTree>
    <p:custDataLst>
      <p:tags r:id="rId1"/>
    </p:custDataLst>
    <p:extLst>
      <p:ext uri="{BB962C8B-B14F-4D97-AF65-F5344CB8AC3E}">
        <p14:creationId xmlns:p14="http://schemas.microsoft.com/office/powerpoint/2010/main" val="401632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0EC0-5ECB-4544-88D2-C7215FA1BB2F}"/>
              </a:ext>
            </a:extLst>
          </p:cNvPr>
          <p:cNvSpPr>
            <a:spLocks noGrp="1"/>
          </p:cNvSpPr>
          <p:nvPr>
            <p:ph type="title"/>
          </p:nvPr>
        </p:nvSpPr>
        <p:spPr/>
        <p:txBody>
          <a:bodyPr/>
          <a:lstStyle/>
          <a:p>
            <a:r>
              <a:rPr lang="en-US"/>
              <a:t>Run independent iterations in parallel using </a:t>
            </a:r>
            <a:r>
              <a:rPr lang="en-US" b="1">
                <a:latin typeface="Courier New"/>
                <a:cs typeface="Courier New"/>
              </a:rPr>
              <a:t>parfor</a:t>
            </a:r>
            <a:br>
              <a:rPr lang="en-US">
                <a:latin typeface="Courier New"/>
                <a:cs typeface="Courier New"/>
              </a:rPr>
            </a:br>
            <a:r>
              <a:rPr lang="en-US" sz="2400">
                <a:solidFill>
                  <a:schemeClr val="accent4"/>
                </a:solidFill>
                <a:latin typeface="+mj-lt"/>
                <a:cs typeface="Courier New"/>
              </a:rPr>
              <a:t>Use cases: P</a:t>
            </a:r>
            <a:r>
              <a:rPr lang="en-US" sz="2400">
                <a:solidFill>
                  <a:schemeClr val="accent4"/>
                </a:solidFill>
                <a:latin typeface="+mj-lt"/>
              </a:rPr>
              <a:t>ar</a:t>
            </a:r>
            <a:r>
              <a:rPr lang="en-US" sz="2400">
                <a:solidFill>
                  <a:schemeClr val="accent4"/>
                </a:solidFill>
              </a:rPr>
              <a:t>ameter sweeps and Monte Carlo simulations</a:t>
            </a:r>
            <a:br>
              <a:rPr lang="en-US" sz="2400">
                <a:solidFill>
                  <a:schemeClr val="accent4"/>
                </a:solidFill>
              </a:rPr>
            </a:br>
            <a:endParaRPr lang="en-US" sz="2400">
              <a:solidFill>
                <a:schemeClr val="accent4"/>
              </a:solidFill>
            </a:endParaRPr>
          </a:p>
        </p:txBody>
      </p:sp>
      <p:sp>
        <p:nvSpPr>
          <p:cNvPr id="84" name="Rectangle 13">
            <a:extLst>
              <a:ext uri="{FF2B5EF4-FFF2-40B4-BE49-F238E27FC236}">
                <a16:creationId xmlns:a16="http://schemas.microsoft.com/office/drawing/2014/main" id="{28AB5C9A-7EA4-4CDE-8284-132ABD81E751}"/>
              </a:ext>
            </a:extLst>
          </p:cNvPr>
          <p:cNvSpPr>
            <a:spLocks noChangeArrowheads="1"/>
          </p:cNvSpPr>
          <p:nvPr/>
        </p:nvSpPr>
        <p:spPr bwMode="auto">
          <a:xfrm>
            <a:off x="2146282" y="4561927"/>
            <a:ext cx="2743200" cy="1737360"/>
          </a:xfrm>
          <a:prstGeom prst="rect">
            <a:avLst/>
          </a:prstGeom>
          <a:solidFill>
            <a:schemeClr val="accent1">
              <a:lumMod val="20000"/>
              <a:lumOff val="80000"/>
            </a:schemeClr>
          </a:solidFill>
          <a:ln w="9525">
            <a:solidFill>
              <a:schemeClr val="accent1"/>
            </a:solidFill>
            <a:miter lim="800000"/>
            <a:headEnd/>
            <a:tailEnd/>
          </a:ln>
          <a:effectLst/>
        </p:spPr>
        <p:txBody>
          <a:bodyPr anchor="t"/>
          <a:lstStyle/>
          <a:p>
            <a:pPr marL="283845" indent="-283845" fontAlgn="base">
              <a:spcBef>
                <a:spcPct val="20000"/>
              </a:spcBef>
              <a:spcAft>
                <a:spcPct val="0"/>
              </a:spcAft>
              <a:buClr>
                <a:srgbClr val="215383"/>
              </a:buClr>
              <a:buSzPct val="95000"/>
              <a:buFont typeface="Wingdings" pitchFamily="2" charset="2"/>
              <a:buNone/>
            </a:pPr>
            <a:r>
              <a:rPr lang="en-US" sz="1600" b="1">
                <a:solidFill>
                  <a:srgbClr val="000000"/>
                </a:solidFill>
                <a:latin typeface="Courier New"/>
                <a:cs typeface="Courier New"/>
              </a:rPr>
              <a:t>a = zeros(5, 1);</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b = pi;</a:t>
            </a:r>
          </a:p>
          <a:p>
            <a:pPr marL="283845" indent="-283845" fontAlgn="base">
              <a:spcBef>
                <a:spcPct val="20000"/>
              </a:spcBef>
              <a:spcAft>
                <a:spcPct val="0"/>
              </a:spcAft>
              <a:buClr>
                <a:srgbClr val="215383"/>
              </a:buClr>
              <a:buSzPct val="95000"/>
            </a:pPr>
            <a:r>
              <a:rPr lang="en-US" sz="1600" b="1">
                <a:solidFill>
                  <a:srgbClr val="0000FF"/>
                </a:solidFill>
                <a:latin typeface="Courier New"/>
                <a:cs typeface="Courier New"/>
              </a:rPr>
              <a:t>for</a:t>
            </a:r>
            <a:r>
              <a:rPr lang="en-US" sz="1600" b="1">
                <a:solidFill>
                  <a:srgbClr val="000000"/>
                </a:solidFill>
                <a:latin typeface="Courier New"/>
                <a:cs typeface="Courier New"/>
              </a:rPr>
              <a:t> i = 1:5 </a:t>
            </a:r>
            <a:endParaRPr lang="en-US" sz="16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1600" b="1">
                <a:solidFill>
                  <a:srgbClr val="000000"/>
                </a:solidFill>
                <a:latin typeface="Courier New"/>
                <a:cs typeface="Courier New"/>
              </a:rPr>
              <a:t>	a(i) = i + b;</a:t>
            </a:r>
          </a:p>
          <a:p>
            <a:pPr marL="283845" indent="-283845" fontAlgn="base">
              <a:spcBef>
                <a:spcPct val="20000"/>
              </a:spcBef>
              <a:spcAft>
                <a:spcPct val="0"/>
              </a:spcAft>
              <a:buClr>
                <a:srgbClr val="215383"/>
              </a:buClr>
              <a:buSzPct val="95000"/>
              <a:buFont typeface="Wingdings" pitchFamily="2" charset="2"/>
              <a:buNone/>
            </a:pPr>
            <a:r>
              <a:rPr lang="en-US" sz="1600" b="1">
                <a:solidFill>
                  <a:srgbClr val="3A3AB9"/>
                </a:solidFill>
                <a:latin typeface="Courier New"/>
                <a:cs typeface="Courier New"/>
              </a:rPr>
              <a:t>end</a:t>
            </a:r>
          </a:p>
          <a:p>
            <a:pPr marL="283845" indent="-283845" fontAlgn="base">
              <a:spcBef>
                <a:spcPct val="20000"/>
              </a:spcBef>
              <a:spcAft>
                <a:spcPct val="0"/>
              </a:spcAft>
              <a:buClr>
                <a:srgbClr val="215383"/>
              </a:buClr>
              <a:buSzPct val="95000"/>
              <a:buFont typeface="Wingdings" pitchFamily="2" charset="2"/>
              <a:buNone/>
            </a:pPr>
            <a:r>
              <a:rPr lang="en-US" sz="1600" b="1" err="1">
                <a:latin typeface="Courier New"/>
                <a:cs typeface="Courier New"/>
              </a:rPr>
              <a:t>disp</a:t>
            </a:r>
            <a:r>
              <a:rPr lang="en-US" sz="1600" b="1">
                <a:latin typeface="Courier New"/>
                <a:cs typeface="Courier New"/>
              </a:rPr>
              <a:t>(a)</a:t>
            </a:r>
          </a:p>
          <a:p>
            <a:endParaRPr lang="en-US" sz="1600" b="1">
              <a:solidFill>
                <a:srgbClr val="000000"/>
              </a:solidFill>
              <a:latin typeface="Courier New" panose="02070309020205020404" pitchFamily="49" charset="0"/>
              <a:ea typeface="DengXian"/>
              <a:cs typeface="Times New Roman" panose="02020603050405020304" pitchFamily="18" charset="0"/>
            </a:endParaRPr>
          </a:p>
          <a:p>
            <a:endParaRPr lang="en-US" sz="1600" b="1">
              <a:solidFill>
                <a:srgbClr val="000000"/>
              </a:solidFill>
              <a:latin typeface="Courier New" panose="02070309020205020404" pitchFamily="49" charset="0"/>
              <a:ea typeface="DengXian"/>
              <a:cs typeface="Times New Roman" panose="02020603050405020304" pitchFamily="18" charset="0"/>
            </a:endParaRPr>
          </a:p>
        </p:txBody>
      </p:sp>
      <p:sp>
        <p:nvSpPr>
          <p:cNvPr id="85" name="Rectangle 13">
            <a:extLst>
              <a:ext uri="{FF2B5EF4-FFF2-40B4-BE49-F238E27FC236}">
                <a16:creationId xmlns:a16="http://schemas.microsoft.com/office/drawing/2014/main" id="{161ACA32-0F97-413F-9AFE-DF760FB4AC3E}"/>
              </a:ext>
            </a:extLst>
          </p:cNvPr>
          <p:cNvSpPr>
            <a:spLocks noChangeArrowheads="1"/>
          </p:cNvSpPr>
          <p:nvPr/>
        </p:nvSpPr>
        <p:spPr bwMode="auto">
          <a:xfrm>
            <a:off x="6999890" y="4561928"/>
            <a:ext cx="2743200" cy="1751874"/>
          </a:xfrm>
          <a:prstGeom prst="rect">
            <a:avLst/>
          </a:prstGeom>
          <a:solidFill>
            <a:schemeClr val="accent1">
              <a:lumMod val="20000"/>
              <a:lumOff val="80000"/>
            </a:schemeClr>
          </a:solidFill>
          <a:ln w="9525">
            <a:solidFill>
              <a:schemeClr val="accent1"/>
            </a:solidFill>
            <a:miter lim="800000"/>
            <a:headEnd/>
            <a:tailEnd/>
          </a:ln>
          <a:effectLst/>
        </p:spPr>
        <p:txBody>
          <a:bodyPr anchor="t"/>
          <a:lstStyle/>
          <a:p>
            <a:pPr marL="283845" indent="-283845" fontAlgn="base">
              <a:spcBef>
                <a:spcPct val="20000"/>
              </a:spcBef>
              <a:spcAft>
                <a:spcPct val="0"/>
              </a:spcAft>
              <a:buClr>
                <a:srgbClr val="215383"/>
              </a:buClr>
              <a:buSzPct val="95000"/>
              <a:buFont typeface="Wingdings" pitchFamily="2" charset="2"/>
              <a:buNone/>
            </a:pPr>
            <a:r>
              <a:rPr lang="en-US" sz="1600" b="1">
                <a:solidFill>
                  <a:srgbClr val="000000"/>
                </a:solidFill>
                <a:latin typeface="Courier New"/>
                <a:cs typeface="Courier New"/>
              </a:rPr>
              <a:t>a = zeros(5, 1);</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b = pi;</a:t>
            </a:r>
          </a:p>
          <a:p>
            <a:pPr marL="283845" indent="-283845" fontAlgn="base">
              <a:spcBef>
                <a:spcPct val="20000"/>
              </a:spcBef>
              <a:spcAft>
                <a:spcPct val="0"/>
              </a:spcAft>
              <a:buClr>
                <a:srgbClr val="215383"/>
              </a:buClr>
              <a:buSzPct val="95000"/>
            </a:pPr>
            <a:r>
              <a:rPr lang="en-US" sz="1600" b="1">
                <a:solidFill>
                  <a:srgbClr val="0000FF"/>
                </a:solidFill>
                <a:latin typeface="Courier New"/>
                <a:cs typeface="Courier New"/>
              </a:rPr>
              <a:t>parfor</a:t>
            </a:r>
            <a:r>
              <a:rPr lang="en-US" sz="1600" b="1">
                <a:solidFill>
                  <a:srgbClr val="000000"/>
                </a:solidFill>
                <a:latin typeface="Courier New"/>
                <a:cs typeface="Courier New"/>
              </a:rPr>
              <a:t> i = 1:5 </a:t>
            </a:r>
            <a:endParaRPr lang="en-US" sz="16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1600" b="1">
                <a:solidFill>
                  <a:srgbClr val="000000"/>
                </a:solidFill>
                <a:latin typeface="Courier New"/>
                <a:cs typeface="Courier New"/>
              </a:rPr>
              <a:t>	a(i) = i + b;</a:t>
            </a:r>
          </a:p>
          <a:p>
            <a:pPr marL="283845" indent="-283845" fontAlgn="base">
              <a:spcBef>
                <a:spcPct val="20000"/>
              </a:spcBef>
              <a:spcAft>
                <a:spcPct val="0"/>
              </a:spcAft>
              <a:buClr>
                <a:srgbClr val="215383"/>
              </a:buClr>
              <a:buSzPct val="95000"/>
              <a:buFont typeface="Wingdings" pitchFamily="2" charset="2"/>
              <a:buNone/>
            </a:pPr>
            <a:r>
              <a:rPr lang="en-US" sz="1600" b="1">
                <a:solidFill>
                  <a:srgbClr val="0000FF"/>
                </a:solidFill>
                <a:latin typeface="Courier New"/>
                <a:cs typeface="Courier New"/>
              </a:rPr>
              <a:t>end</a:t>
            </a:r>
          </a:p>
          <a:p>
            <a:pPr marL="283845" indent="-283845">
              <a:spcBef>
                <a:spcPct val="20000"/>
              </a:spcBef>
              <a:spcAft>
                <a:spcPct val="0"/>
              </a:spcAft>
              <a:buClr>
                <a:srgbClr val="215383"/>
              </a:buClr>
              <a:buSzPct val="95000"/>
              <a:buNone/>
            </a:pPr>
            <a:r>
              <a:rPr lang="en-US" sz="1600" b="1" err="1">
                <a:latin typeface="Courier New"/>
                <a:cs typeface="Courier New"/>
              </a:rPr>
              <a:t>disp</a:t>
            </a:r>
            <a:r>
              <a:rPr lang="en-US" sz="1600" b="1">
                <a:latin typeface="Courier New"/>
                <a:cs typeface="Courier New"/>
              </a:rPr>
              <a:t>(a)</a:t>
            </a:r>
            <a:endParaRPr lang="en-US" sz="1400"/>
          </a:p>
          <a:p>
            <a:endParaRPr lang="en-US" sz="1600" b="1">
              <a:solidFill>
                <a:srgbClr val="000000"/>
              </a:solidFill>
              <a:latin typeface="Courier New" panose="02070309020205020404" pitchFamily="49" charset="0"/>
              <a:ea typeface="DengXian"/>
              <a:cs typeface="Times New Roman" panose="02020603050405020304" pitchFamily="18" charset="0"/>
            </a:endParaRPr>
          </a:p>
          <a:p>
            <a:endParaRPr lang="en-US" sz="1600" b="1">
              <a:solidFill>
                <a:srgbClr val="000000"/>
              </a:solidFill>
              <a:latin typeface="Courier New" panose="02070309020205020404" pitchFamily="49" charset="0"/>
              <a:ea typeface="DengXian"/>
              <a:cs typeface="Times New Roman" panose="02020603050405020304" pitchFamily="18" charset="0"/>
            </a:endParaRPr>
          </a:p>
        </p:txBody>
      </p:sp>
      <p:sp>
        <p:nvSpPr>
          <p:cNvPr id="86" name="Oval 85">
            <a:extLst>
              <a:ext uri="{FF2B5EF4-FFF2-40B4-BE49-F238E27FC236}">
                <a16:creationId xmlns:a16="http://schemas.microsoft.com/office/drawing/2014/main" id="{DE4F7D18-8ADD-4BA5-A19B-86121C07736B}"/>
              </a:ext>
            </a:extLst>
          </p:cNvPr>
          <p:cNvSpPr/>
          <p:nvPr/>
        </p:nvSpPr>
        <p:spPr>
          <a:xfrm>
            <a:off x="2146282" y="5084903"/>
            <a:ext cx="523080" cy="41652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87" name="Oval 86">
            <a:extLst>
              <a:ext uri="{FF2B5EF4-FFF2-40B4-BE49-F238E27FC236}">
                <a16:creationId xmlns:a16="http://schemas.microsoft.com/office/drawing/2014/main" id="{1648864B-088A-4FB4-B6EA-CA025248ED18}"/>
              </a:ext>
            </a:extLst>
          </p:cNvPr>
          <p:cNvSpPr/>
          <p:nvPr/>
        </p:nvSpPr>
        <p:spPr>
          <a:xfrm>
            <a:off x="6988454" y="5100752"/>
            <a:ext cx="914949" cy="38254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3" name="Group 2">
            <a:extLst>
              <a:ext uri="{FF2B5EF4-FFF2-40B4-BE49-F238E27FC236}">
                <a16:creationId xmlns:a16="http://schemas.microsoft.com/office/drawing/2014/main" id="{AD356FFB-9FC2-D137-33C2-FFEB7284D1F0}"/>
              </a:ext>
            </a:extLst>
          </p:cNvPr>
          <p:cNvGrpSpPr/>
          <p:nvPr/>
        </p:nvGrpSpPr>
        <p:grpSpPr>
          <a:xfrm>
            <a:off x="2350963" y="1824926"/>
            <a:ext cx="7072469" cy="2398916"/>
            <a:chOff x="2350963" y="1824926"/>
            <a:chExt cx="7072469" cy="2398916"/>
          </a:xfrm>
        </p:grpSpPr>
        <p:grpSp>
          <p:nvGrpSpPr>
            <p:cNvPr id="54" name="Group 53">
              <a:extLst>
                <a:ext uri="{FF2B5EF4-FFF2-40B4-BE49-F238E27FC236}">
                  <a16:creationId xmlns:a16="http://schemas.microsoft.com/office/drawing/2014/main" id="{8C2041A9-042A-452D-A434-B116E3113B39}"/>
                </a:ext>
              </a:extLst>
            </p:cNvPr>
            <p:cNvGrpSpPr/>
            <p:nvPr/>
          </p:nvGrpSpPr>
          <p:grpSpPr>
            <a:xfrm>
              <a:off x="2350963" y="3642521"/>
              <a:ext cx="2143617" cy="275991"/>
              <a:chOff x="1517750" y="5248207"/>
              <a:chExt cx="2143617" cy="275991"/>
            </a:xfrm>
          </p:grpSpPr>
          <p:sp>
            <p:nvSpPr>
              <p:cNvPr id="55" name="Rectangle 13">
                <a:extLst>
                  <a:ext uri="{FF2B5EF4-FFF2-40B4-BE49-F238E27FC236}">
                    <a16:creationId xmlns:a16="http://schemas.microsoft.com/office/drawing/2014/main" id="{0CAEED5B-FCEE-46CA-A737-5DABB0704F2C}"/>
                  </a:ext>
                </a:extLst>
              </p:cNvPr>
              <p:cNvSpPr>
                <a:spLocks noChangeArrowheads="1"/>
              </p:cNvSpPr>
              <p:nvPr/>
            </p:nvSpPr>
            <p:spPr bwMode="auto">
              <a:xfrm>
                <a:off x="1517750"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6" name="Rectangle 13">
                <a:extLst>
                  <a:ext uri="{FF2B5EF4-FFF2-40B4-BE49-F238E27FC236}">
                    <a16:creationId xmlns:a16="http://schemas.microsoft.com/office/drawing/2014/main" id="{226004C0-2BB3-4E55-9ED1-728A7955C8EE}"/>
                  </a:ext>
                </a:extLst>
              </p:cNvPr>
              <p:cNvSpPr>
                <a:spLocks noChangeArrowheads="1"/>
              </p:cNvSpPr>
              <p:nvPr/>
            </p:nvSpPr>
            <p:spPr bwMode="auto">
              <a:xfrm>
                <a:off x="1963202"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7" name="Rectangle 13">
                <a:extLst>
                  <a:ext uri="{FF2B5EF4-FFF2-40B4-BE49-F238E27FC236}">
                    <a16:creationId xmlns:a16="http://schemas.microsoft.com/office/drawing/2014/main" id="{3DB7D362-944F-4298-B5F9-99D94A44367A}"/>
                  </a:ext>
                </a:extLst>
              </p:cNvPr>
              <p:cNvSpPr>
                <a:spLocks noChangeArrowheads="1"/>
              </p:cNvSpPr>
              <p:nvPr/>
            </p:nvSpPr>
            <p:spPr bwMode="auto">
              <a:xfrm>
                <a:off x="2408654"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8" name="Rectangle 13">
                <a:extLst>
                  <a:ext uri="{FF2B5EF4-FFF2-40B4-BE49-F238E27FC236}">
                    <a16:creationId xmlns:a16="http://schemas.microsoft.com/office/drawing/2014/main" id="{70CD0F9E-66EC-4F87-95DB-4DD67686C124}"/>
                  </a:ext>
                </a:extLst>
              </p:cNvPr>
              <p:cNvSpPr>
                <a:spLocks noChangeArrowheads="1"/>
              </p:cNvSpPr>
              <p:nvPr/>
            </p:nvSpPr>
            <p:spPr bwMode="auto">
              <a:xfrm>
                <a:off x="2854106"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9" name="Rectangle 13">
                <a:extLst>
                  <a:ext uri="{FF2B5EF4-FFF2-40B4-BE49-F238E27FC236}">
                    <a16:creationId xmlns:a16="http://schemas.microsoft.com/office/drawing/2014/main" id="{DCA9BF43-6E66-42A5-B7E0-366170115F32}"/>
                  </a:ext>
                </a:extLst>
              </p:cNvPr>
              <p:cNvSpPr>
                <a:spLocks noChangeArrowheads="1"/>
              </p:cNvSpPr>
              <p:nvPr/>
            </p:nvSpPr>
            <p:spPr bwMode="auto">
              <a:xfrm>
                <a:off x="3299558"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grpSp>
          <p:nvGrpSpPr>
            <p:cNvPr id="47" name="Group 46">
              <a:extLst>
                <a:ext uri="{FF2B5EF4-FFF2-40B4-BE49-F238E27FC236}">
                  <a16:creationId xmlns:a16="http://schemas.microsoft.com/office/drawing/2014/main" id="{A6AA92C1-3A13-48EF-8361-1B7A1EE9D463}"/>
                </a:ext>
              </a:extLst>
            </p:cNvPr>
            <p:cNvGrpSpPr/>
            <p:nvPr/>
          </p:nvGrpSpPr>
          <p:grpSpPr>
            <a:xfrm>
              <a:off x="8616173" y="1869288"/>
              <a:ext cx="807259" cy="1799991"/>
              <a:chOff x="7117541" y="2743473"/>
              <a:chExt cx="807259" cy="1799991"/>
            </a:xfrm>
          </p:grpSpPr>
          <p:grpSp>
            <p:nvGrpSpPr>
              <p:cNvPr id="48" name="Group 47">
                <a:extLst>
                  <a:ext uri="{FF2B5EF4-FFF2-40B4-BE49-F238E27FC236}">
                    <a16:creationId xmlns:a16="http://schemas.microsoft.com/office/drawing/2014/main" id="{EDD12783-14B5-45ED-8E8E-F3732058A33C}"/>
                  </a:ext>
                </a:extLst>
              </p:cNvPr>
              <p:cNvGrpSpPr/>
              <p:nvPr/>
            </p:nvGrpSpPr>
            <p:grpSpPr>
              <a:xfrm>
                <a:off x="7117541" y="2743473"/>
                <a:ext cx="807259" cy="275991"/>
                <a:chOff x="2469341" y="4753652"/>
                <a:chExt cx="807259" cy="275991"/>
              </a:xfrm>
            </p:grpSpPr>
            <p:sp>
              <p:nvSpPr>
                <p:cNvPr id="53" name="Rectangle 13">
                  <a:extLst>
                    <a:ext uri="{FF2B5EF4-FFF2-40B4-BE49-F238E27FC236}">
                      <a16:creationId xmlns:a16="http://schemas.microsoft.com/office/drawing/2014/main" id="{259F011B-5524-4217-BB02-5FA3FC304E87}"/>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63" name="Rectangle 13">
                  <a:extLst>
                    <a:ext uri="{FF2B5EF4-FFF2-40B4-BE49-F238E27FC236}">
                      <a16:creationId xmlns:a16="http://schemas.microsoft.com/office/drawing/2014/main" id="{51F45866-37C4-4D50-8B7F-3231BE76D3DD}"/>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sp>
            <p:nvSpPr>
              <p:cNvPr id="49" name="Rectangle 13">
                <a:extLst>
                  <a:ext uri="{FF2B5EF4-FFF2-40B4-BE49-F238E27FC236}">
                    <a16:creationId xmlns:a16="http://schemas.microsoft.com/office/drawing/2014/main" id="{9FA113D6-20EE-45F8-B5D3-E72628BACF5E}"/>
                  </a:ext>
                </a:extLst>
              </p:cNvPr>
              <p:cNvSpPr>
                <a:spLocks noChangeArrowheads="1"/>
              </p:cNvSpPr>
              <p:nvPr/>
            </p:nvSpPr>
            <p:spPr bwMode="auto">
              <a:xfrm>
                <a:off x="7117541" y="3522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nvGrpSpPr>
              <p:cNvPr id="50" name="Group 49">
                <a:extLst>
                  <a:ext uri="{FF2B5EF4-FFF2-40B4-BE49-F238E27FC236}">
                    <a16:creationId xmlns:a16="http://schemas.microsoft.com/office/drawing/2014/main" id="{703E8BBD-DD82-411B-8232-29736472EFDB}"/>
                  </a:ext>
                </a:extLst>
              </p:cNvPr>
              <p:cNvGrpSpPr/>
              <p:nvPr/>
            </p:nvGrpSpPr>
            <p:grpSpPr>
              <a:xfrm>
                <a:off x="7117541" y="4267473"/>
                <a:ext cx="807259" cy="275991"/>
                <a:chOff x="2469341" y="4753652"/>
                <a:chExt cx="807259" cy="275991"/>
              </a:xfrm>
            </p:grpSpPr>
            <p:sp>
              <p:nvSpPr>
                <p:cNvPr id="51" name="Rectangle 13">
                  <a:extLst>
                    <a:ext uri="{FF2B5EF4-FFF2-40B4-BE49-F238E27FC236}">
                      <a16:creationId xmlns:a16="http://schemas.microsoft.com/office/drawing/2014/main" id="{96C84D0D-3C6F-4E32-85F1-BFB4B0CEA723}"/>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2" name="Rectangle 13">
                  <a:extLst>
                    <a:ext uri="{FF2B5EF4-FFF2-40B4-BE49-F238E27FC236}">
                      <a16:creationId xmlns:a16="http://schemas.microsoft.com/office/drawing/2014/main" id="{B3E9FC84-661B-46E3-B561-B80B2363AB8D}"/>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grpSp>
        <p:grpSp>
          <p:nvGrpSpPr>
            <p:cNvPr id="92" name="Group 91">
              <a:extLst>
                <a:ext uri="{FF2B5EF4-FFF2-40B4-BE49-F238E27FC236}">
                  <a16:creationId xmlns:a16="http://schemas.microsoft.com/office/drawing/2014/main" id="{CA0F7922-46EC-4512-B2F6-8311CD04BCE8}"/>
                </a:ext>
              </a:extLst>
            </p:cNvPr>
            <p:cNvGrpSpPr/>
            <p:nvPr/>
          </p:nvGrpSpPr>
          <p:grpSpPr>
            <a:xfrm>
              <a:off x="2493936" y="1997224"/>
              <a:ext cx="1857672" cy="1384361"/>
              <a:chOff x="563499" y="3280440"/>
              <a:chExt cx="1857672" cy="1384361"/>
            </a:xfrm>
          </p:grpSpPr>
          <p:pic>
            <p:nvPicPr>
              <p:cNvPr id="93" name="Picture 92">
                <a:extLst>
                  <a:ext uri="{FF2B5EF4-FFF2-40B4-BE49-F238E27FC236}">
                    <a16:creationId xmlns:a16="http://schemas.microsoft.com/office/drawing/2014/main" id="{445A39B7-DD46-43BE-A907-4F93C580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488" y="3280440"/>
                <a:ext cx="1154897" cy="1041790"/>
              </a:xfrm>
              <a:prstGeom prst="rect">
                <a:avLst/>
              </a:prstGeom>
            </p:spPr>
          </p:pic>
          <p:sp>
            <p:nvSpPr>
              <p:cNvPr id="94" name="TextBox 93">
                <a:extLst>
                  <a:ext uri="{FF2B5EF4-FFF2-40B4-BE49-F238E27FC236}">
                    <a16:creationId xmlns:a16="http://schemas.microsoft.com/office/drawing/2014/main" id="{65274567-6DA6-4E95-8802-C28AB77914F6}"/>
                  </a:ext>
                </a:extLst>
              </p:cNvPr>
              <p:cNvSpPr txBox="1"/>
              <p:nvPr/>
            </p:nvSpPr>
            <p:spPr>
              <a:xfrm>
                <a:off x="563499" y="4341636"/>
                <a:ext cx="1857672" cy="323165"/>
              </a:xfrm>
              <a:prstGeom prst="rect">
                <a:avLst/>
              </a:prstGeom>
              <a:noFill/>
            </p:spPr>
            <p:txBody>
              <a:bodyPr wrap="square" rtlCol="0">
                <a:spAutoFit/>
              </a:bodyPr>
              <a:lstStyle/>
              <a:p>
                <a:pPr algn="ctr"/>
                <a:r>
                  <a:rPr lang="en-US" sz="1500">
                    <a:latin typeface="Arial" pitchFamily="34" charset="0"/>
                    <a:cs typeface="Arial" pitchFamily="34" charset="0"/>
                  </a:rPr>
                  <a:t>MATLAB</a:t>
                </a:r>
              </a:p>
            </p:txBody>
          </p:sp>
        </p:grpSp>
        <p:pic>
          <p:nvPicPr>
            <p:cNvPr id="95" name="Picture 3" descr="C:\Users\nide\AppData\Local\Temp\wze276\L-Membrane_RGB_R.png">
              <a:extLst>
                <a:ext uri="{FF2B5EF4-FFF2-40B4-BE49-F238E27FC236}">
                  <a16:creationId xmlns:a16="http://schemas.microsoft.com/office/drawing/2014/main" id="{EA1E8E52-03D5-43CF-9EF3-4B49ED7F795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1824926"/>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 descr="C:\Users\nide\AppData\Local\Temp\wze276\L-Membrane_RGB_R.png">
              <a:extLst>
                <a:ext uri="{FF2B5EF4-FFF2-40B4-BE49-F238E27FC236}">
                  <a16:creationId xmlns:a16="http://schemas.microsoft.com/office/drawing/2014/main" id="{162AB0B8-BD51-4A19-94D6-0D1E7B4BA0C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2603660"/>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3" descr="C:\Users\nide\AppData\Local\Temp\wze276\L-Membrane_RGB_R.png">
              <a:extLst>
                <a:ext uri="{FF2B5EF4-FFF2-40B4-BE49-F238E27FC236}">
                  <a16:creationId xmlns:a16="http://schemas.microsoft.com/office/drawing/2014/main" id="{64EA2518-C02C-4269-98B5-15A4D27995B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3348926"/>
              <a:ext cx="568229" cy="511998"/>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55E86C4D-8D36-41B1-8BF7-9A56BB8AD9FE}"/>
                </a:ext>
              </a:extLst>
            </p:cNvPr>
            <p:cNvSpPr txBox="1"/>
            <p:nvPr/>
          </p:nvSpPr>
          <p:spPr>
            <a:xfrm>
              <a:off x="7334024" y="3900677"/>
              <a:ext cx="1857672" cy="323165"/>
            </a:xfrm>
            <a:prstGeom prst="rect">
              <a:avLst/>
            </a:prstGeom>
            <a:noFill/>
          </p:spPr>
          <p:txBody>
            <a:bodyPr wrap="square" rtlCol="0">
              <a:spAutoFit/>
            </a:bodyPr>
            <a:lstStyle/>
            <a:p>
              <a:pPr algn="ctr"/>
              <a:r>
                <a:rPr lang="en-US" sz="1500">
                  <a:latin typeface="Arial" pitchFamily="34" charset="0"/>
                  <a:cs typeface="Arial" pitchFamily="34" charset="0"/>
                </a:rPr>
                <a:t>Workers</a:t>
              </a:r>
            </a:p>
          </p:txBody>
        </p:sp>
        <p:sp>
          <p:nvSpPr>
            <p:cNvPr id="99" name="Freihandform 84">
              <a:extLst>
                <a:ext uri="{FF2B5EF4-FFF2-40B4-BE49-F238E27FC236}">
                  <a16:creationId xmlns:a16="http://schemas.microsoft.com/office/drawing/2014/main" id="{B97D937C-ADCF-45CA-809A-E0A80C3AC3FD}"/>
                </a:ext>
              </a:extLst>
            </p:cNvPr>
            <p:cNvSpPr/>
            <p:nvPr/>
          </p:nvSpPr>
          <p:spPr>
            <a:xfrm>
              <a:off x="4582018" y="3072459"/>
              <a:ext cx="3191772"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0" name="Freihandform 85">
              <a:extLst>
                <a:ext uri="{FF2B5EF4-FFF2-40B4-BE49-F238E27FC236}">
                  <a16:creationId xmlns:a16="http://schemas.microsoft.com/office/drawing/2014/main" id="{F4450833-01A2-4814-AC25-DAEB72E12F48}"/>
                </a:ext>
              </a:extLst>
            </p:cNvPr>
            <p:cNvSpPr/>
            <p:nvPr/>
          </p:nvSpPr>
          <p:spPr>
            <a:xfrm flipV="1">
              <a:off x="4581205" y="2832826"/>
              <a:ext cx="3192585" cy="60764"/>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1" name="Freihandform 86">
              <a:extLst>
                <a:ext uri="{FF2B5EF4-FFF2-40B4-BE49-F238E27FC236}">
                  <a16:creationId xmlns:a16="http://schemas.microsoft.com/office/drawing/2014/main" id="{1492BAFE-FB63-4149-AB98-EC5CEE6F51A3}"/>
                </a:ext>
              </a:extLst>
            </p:cNvPr>
            <p:cNvSpPr/>
            <p:nvPr/>
          </p:nvSpPr>
          <p:spPr>
            <a:xfrm>
              <a:off x="4581205" y="2223145"/>
              <a:ext cx="3131616" cy="483083"/>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875043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3">
            <a:extLst>
              <a:ext uri="{FF2B5EF4-FFF2-40B4-BE49-F238E27FC236}">
                <a16:creationId xmlns:a16="http://schemas.microsoft.com/office/drawing/2014/main" id="{23783037-363F-4E61-B987-B2466EB927B7}"/>
              </a:ext>
            </a:extLst>
          </p:cNvPr>
          <p:cNvSpPr>
            <a:spLocks noChangeArrowheads="1"/>
          </p:cNvSpPr>
          <p:nvPr/>
        </p:nvSpPr>
        <p:spPr bwMode="auto">
          <a:xfrm>
            <a:off x="6333660" y="4468059"/>
            <a:ext cx="3649039" cy="2243400"/>
          </a:xfrm>
          <a:prstGeom prst="rect">
            <a:avLst/>
          </a:prstGeom>
          <a:solidFill>
            <a:schemeClr val="accent1">
              <a:lumMod val="20000"/>
              <a:lumOff val="80000"/>
            </a:schemeClr>
          </a:solidFill>
          <a:ln w="9525">
            <a:solidFill>
              <a:schemeClr val="accent1"/>
            </a:solidFill>
            <a:miter lim="800000"/>
            <a:headEnd/>
            <a:tailEnd/>
          </a:ln>
          <a:effectLst/>
        </p:spPr>
        <p:txBody>
          <a:bodyPr anchor="t"/>
          <a:lstStyle/>
          <a:p>
            <a:pPr marL="283845" indent="-283845" fontAlgn="base">
              <a:spcBef>
                <a:spcPct val="20000"/>
              </a:spcBef>
              <a:spcAft>
                <a:spcPct val="0"/>
              </a:spcAft>
              <a:buClr>
                <a:srgbClr val="215383"/>
              </a:buClr>
              <a:buSzPct val="95000"/>
              <a:buFont typeface="Wingdings" pitchFamily="2" charset="2"/>
              <a:buNone/>
            </a:pPr>
            <a:r>
              <a:rPr lang="en-US" sz="2000" b="1">
                <a:solidFill>
                  <a:srgbClr val="000000"/>
                </a:solidFill>
                <a:latin typeface="Courier New"/>
                <a:cs typeface="Courier New"/>
              </a:rPr>
              <a:t>a = zeros(10, 1);</a:t>
            </a:r>
            <a:endParaRPr lang="en-US"/>
          </a:p>
          <a:p>
            <a:pPr marL="283845" indent="-283845">
              <a:spcBef>
                <a:spcPct val="20000"/>
              </a:spcBef>
              <a:spcAft>
                <a:spcPct val="0"/>
              </a:spcAft>
              <a:buClr>
                <a:srgbClr val="215383"/>
              </a:buClr>
              <a:buSzPct val="95000"/>
            </a:pPr>
            <a:r>
              <a:rPr lang="en-US" sz="2000" b="1">
                <a:solidFill>
                  <a:srgbClr val="000000"/>
                </a:solidFill>
                <a:latin typeface="Courier New"/>
                <a:cs typeface="Courier New"/>
              </a:rPr>
              <a:t>b = pi;</a:t>
            </a:r>
          </a:p>
          <a:p>
            <a:pPr marL="283845" indent="-283845" fontAlgn="base">
              <a:spcBef>
                <a:spcPct val="20000"/>
              </a:spcBef>
              <a:spcAft>
                <a:spcPct val="0"/>
              </a:spcAft>
              <a:buClr>
                <a:srgbClr val="215383"/>
              </a:buClr>
              <a:buSzPct val="95000"/>
            </a:pPr>
            <a:r>
              <a:rPr lang="en-US" sz="2000" b="1">
                <a:solidFill>
                  <a:srgbClr val="0000FF"/>
                </a:solidFill>
                <a:latin typeface="Courier New"/>
                <a:cs typeface="Courier New"/>
              </a:rPr>
              <a:t>parfor</a:t>
            </a:r>
            <a:r>
              <a:rPr lang="en-US" sz="2000" b="1">
                <a:solidFill>
                  <a:srgbClr val="000000"/>
                </a:solidFill>
                <a:latin typeface="Courier New"/>
                <a:cs typeface="Courier New"/>
              </a:rPr>
              <a:t> i = 1:10 </a:t>
            </a:r>
            <a:endParaRPr lang="en-US" sz="20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2000" b="1">
                <a:solidFill>
                  <a:srgbClr val="000000"/>
                </a:solidFill>
                <a:latin typeface="Courier New"/>
                <a:cs typeface="Courier New"/>
              </a:rPr>
              <a:t>	a(i) = i + b;</a:t>
            </a:r>
          </a:p>
          <a:p>
            <a:pPr marL="283845" indent="-283845" fontAlgn="base">
              <a:spcBef>
                <a:spcPct val="20000"/>
              </a:spcBef>
              <a:spcAft>
                <a:spcPct val="0"/>
              </a:spcAft>
              <a:buClr>
                <a:srgbClr val="215383"/>
              </a:buClr>
              <a:buSzPct val="95000"/>
              <a:buFont typeface="Wingdings" pitchFamily="2" charset="2"/>
              <a:buNone/>
            </a:pPr>
            <a:r>
              <a:rPr lang="en-US" sz="2000" b="1">
                <a:solidFill>
                  <a:srgbClr val="0000FF"/>
                </a:solidFill>
                <a:latin typeface="Courier New"/>
                <a:cs typeface="Courier New"/>
              </a:rPr>
              <a:t>end</a:t>
            </a:r>
          </a:p>
          <a:p>
            <a:pPr marL="283845" indent="-283845" fontAlgn="base">
              <a:spcBef>
                <a:spcPct val="20000"/>
              </a:spcBef>
              <a:spcAft>
                <a:spcPct val="0"/>
              </a:spcAft>
              <a:buClr>
                <a:srgbClr val="215383"/>
              </a:buClr>
              <a:buSzPct val="95000"/>
              <a:buFont typeface="Wingdings" pitchFamily="2" charset="2"/>
              <a:buNone/>
            </a:pPr>
            <a:r>
              <a:rPr lang="en-US" sz="2000" b="1" err="1">
                <a:latin typeface="Courier New"/>
                <a:cs typeface="Courier New"/>
              </a:rPr>
              <a:t>disp</a:t>
            </a:r>
            <a:r>
              <a:rPr lang="en-US" sz="2000" b="1">
                <a:latin typeface="Courier New"/>
                <a:cs typeface="Courier New"/>
              </a:rPr>
              <a:t>(a)</a:t>
            </a:r>
            <a:endParaRPr lang="en-US" sz="2000" b="1">
              <a:latin typeface="Courier New" pitchFamily="49" charset="0"/>
              <a:cs typeface="Courier New" pitchFamily="49" charset="0"/>
            </a:endParaRPr>
          </a:p>
          <a:p>
            <a:endParaRPr lang="en-US" sz="1995" b="1">
              <a:solidFill>
                <a:srgbClr val="000000"/>
              </a:solidFill>
              <a:latin typeface="Courier New" panose="02070309020205020404" pitchFamily="49" charset="0"/>
              <a:ea typeface="DengXian"/>
              <a:cs typeface="Times New Roman" panose="02020603050405020304" pitchFamily="18" charset="0"/>
            </a:endParaRPr>
          </a:p>
          <a:p>
            <a:endParaRPr lang="en-US" sz="1995" b="1">
              <a:solidFill>
                <a:srgbClr val="000000"/>
              </a:solidFill>
              <a:latin typeface="Courier New" panose="02070309020205020404" pitchFamily="49" charset="0"/>
              <a:ea typeface="DengXian"/>
              <a:cs typeface="Times New Roman" panose="02020603050405020304" pitchFamily="18" charset="0"/>
            </a:endParaRPr>
          </a:p>
        </p:txBody>
      </p:sp>
      <p:sp>
        <p:nvSpPr>
          <p:cNvPr id="27650" name="Rectangle 2"/>
          <p:cNvSpPr>
            <a:spLocks noGrp="1" noChangeArrowheads="1"/>
          </p:cNvSpPr>
          <p:nvPr>
            <p:ph type="title"/>
          </p:nvPr>
        </p:nvSpPr>
        <p:spPr/>
        <p:txBody>
          <a:bodyPr/>
          <a:lstStyle/>
          <a:p>
            <a:r>
              <a:rPr lang="en-US"/>
              <a:t>Parallelize for loops with independent iterations</a:t>
            </a:r>
          </a:p>
        </p:txBody>
      </p:sp>
      <p:sp>
        <p:nvSpPr>
          <p:cNvPr id="36" name="Freihandform 84"/>
          <p:cNvSpPr/>
          <p:nvPr/>
        </p:nvSpPr>
        <p:spPr>
          <a:xfrm>
            <a:off x="4582018" y="3072459"/>
            <a:ext cx="3191772"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Freihandform 85"/>
          <p:cNvSpPr/>
          <p:nvPr/>
        </p:nvSpPr>
        <p:spPr>
          <a:xfrm flipV="1">
            <a:off x="4581205" y="2832826"/>
            <a:ext cx="3192585" cy="60764"/>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Freihandform 86"/>
          <p:cNvSpPr/>
          <p:nvPr/>
        </p:nvSpPr>
        <p:spPr>
          <a:xfrm>
            <a:off x="4581205" y="2223145"/>
            <a:ext cx="3131616" cy="483083"/>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54"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1824926"/>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2603660"/>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3348926"/>
            <a:ext cx="568229" cy="511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493936" y="1997224"/>
            <a:ext cx="1857672" cy="1384361"/>
            <a:chOff x="563499" y="3280440"/>
            <a:chExt cx="1857672" cy="1384361"/>
          </a:xfrm>
        </p:grpSpPr>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488" y="3280440"/>
              <a:ext cx="1154897" cy="1041790"/>
            </a:xfrm>
            <a:prstGeom prst="rect">
              <a:avLst/>
            </a:prstGeom>
          </p:spPr>
        </p:pic>
        <p:sp>
          <p:nvSpPr>
            <p:cNvPr id="66" name="TextBox 65"/>
            <p:cNvSpPr txBox="1"/>
            <p:nvPr/>
          </p:nvSpPr>
          <p:spPr>
            <a:xfrm>
              <a:off x="563499" y="4341636"/>
              <a:ext cx="1857672" cy="323165"/>
            </a:xfrm>
            <a:prstGeom prst="rect">
              <a:avLst/>
            </a:prstGeom>
            <a:noFill/>
          </p:spPr>
          <p:txBody>
            <a:bodyPr wrap="square" rtlCol="0">
              <a:spAutoFit/>
            </a:bodyPr>
            <a:lstStyle/>
            <a:p>
              <a:pPr algn="ctr"/>
              <a:r>
                <a:rPr lang="en-US" sz="1500">
                  <a:latin typeface="Arial" pitchFamily="34" charset="0"/>
                  <a:cs typeface="Arial" pitchFamily="34" charset="0"/>
                </a:rPr>
                <a:t>MATLAB</a:t>
              </a:r>
            </a:p>
          </p:txBody>
        </p:sp>
      </p:grpSp>
      <p:sp>
        <p:nvSpPr>
          <p:cNvPr id="40" name="TextBox 39">
            <a:extLst>
              <a:ext uri="{FF2B5EF4-FFF2-40B4-BE49-F238E27FC236}">
                <a16:creationId xmlns:a16="http://schemas.microsoft.com/office/drawing/2014/main" id="{81BD5F48-8E04-41CC-AD5C-FEB95008D8F2}"/>
              </a:ext>
            </a:extLst>
          </p:cNvPr>
          <p:cNvSpPr txBox="1"/>
          <p:nvPr/>
        </p:nvSpPr>
        <p:spPr>
          <a:xfrm>
            <a:off x="7334024" y="3900677"/>
            <a:ext cx="1857672" cy="323165"/>
          </a:xfrm>
          <a:prstGeom prst="rect">
            <a:avLst/>
          </a:prstGeom>
          <a:noFill/>
        </p:spPr>
        <p:txBody>
          <a:bodyPr wrap="square" rtlCol="0">
            <a:spAutoFit/>
          </a:bodyPr>
          <a:lstStyle/>
          <a:p>
            <a:pPr algn="ctr"/>
            <a:r>
              <a:rPr lang="en-US" sz="1500">
                <a:latin typeface="Arial" pitchFamily="34" charset="0"/>
                <a:cs typeface="Arial" pitchFamily="34" charset="0"/>
              </a:rPr>
              <a:t>Workers</a:t>
            </a:r>
          </a:p>
        </p:txBody>
      </p:sp>
      <p:grpSp>
        <p:nvGrpSpPr>
          <p:cNvPr id="4" name="Group 3">
            <a:extLst>
              <a:ext uri="{FF2B5EF4-FFF2-40B4-BE49-F238E27FC236}">
                <a16:creationId xmlns:a16="http://schemas.microsoft.com/office/drawing/2014/main" id="{6E709715-2C8A-4383-A386-13698ECCD958}"/>
              </a:ext>
            </a:extLst>
          </p:cNvPr>
          <p:cNvGrpSpPr/>
          <p:nvPr/>
        </p:nvGrpSpPr>
        <p:grpSpPr>
          <a:xfrm>
            <a:off x="1021892" y="3696512"/>
            <a:ext cx="881809" cy="352191"/>
            <a:chOff x="1029512" y="3696512"/>
            <a:chExt cx="881809" cy="352191"/>
          </a:xfrm>
        </p:grpSpPr>
        <p:sp>
          <p:nvSpPr>
            <p:cNvPr id="55" name="Rectangle 13">
              <a:extLst>
                <a:ext uri="{FF2B5EF4-FFF2-40B4-BE49-F238E27FC236}">
                  <a16:creationId xmlns:a16="http://schemas.microsoft.com/office/drawing/2014/main" id="{18494EA5-0580-4C74-988F-2810EE6A3247}"/>
                </a:ext>
              </a:extLst>
            </p:cNvPr>
            <p:cNvSpPr>
              <a:spLocks noChangeArrowheads="1"/>
            </p:cNvSpPr>
            <p:nvPr/>
          </p:nvSpPr>
          <p:spPr bwMode="auto">
            <a:xfrm>
              <a:off x="1066800"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58" name="Rectangle 13">
              <a:extLst>
                <a:ext uri="{FF2B5EF4-FFF2-40B4-BE49-F238E27FC236}">
                  <a16:creationId xmlns:a16="http://schemas.microsoft.com/office/drawing/2014/main" id="{A63DD0E0-EBDF-4103-998F-4EC2375AA44C}"/>
                </a:ext>
              </a:extLst>
            </p:cNvPr>
            <p:cNvSpPr>
              <a:spLocks noChangeArrowheads="1"/>
            </p:cNvSpPr>
            <p:nvPr/>
          </p:nvSpPr>
          <p:spPr bwMode="auto">
            <a:xfrm>
              <a:off x="1511425"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3B51565-FF8E-4397-8C97-8B14223FFF4D}"/>
                </a:ext>
              </a:extLst>
            </p:cNvPr>
            <p:cNvSpPr/>
            <p:nvPr/>
          </p:nvSpPr>
          <p:spPr>
            <a:xfrm>
              <a:off x="1029512" y="3696512"/>
              <a:ext cx="881809" cy="35219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8" name="Group 7">
            <a:extLst>
              <a:ext uri="{FF2B5EF4-FFF2-40B4-BE49-F238E27FC236}">
                <a16:creationId xmlns:a16="http://schemas.microsoft.com/office/drawing/2014/main" id="{762C7C94-364A-4D96-93E5-44A62D875392}"/>
              </a:ext>
            </a:extLst>
          </p:cNvPr>
          <p:cNvGrpSpPr/>
          <p:nvPr/>
        </p:nvGrpSpPr>
        <p:grpSpPr>
          <a:xfrm>
            <a:off x="1903708" y="3696512"/>
            <a:ext cx="881809" cy="352191"/>
            <a:chOff x="1919474" y="3696512"/>
            <a:chExt cx="881809" cy="352191"/>
          </a:xfrm>
        </p:grpSpPr>
        <p:sp>
          <p:nvSpPr>
            <p:cNvPr id="68" name="Rectangle 13">
              <a:extLst>
                <a:ext uri="{FF2B5EF4-FFF2-40B4-BE49-F238E27FC236}">
                  <a16:creationId xmlns:a16="http://schemas.microsoft.com/office/drawing/2014/main" id="{56CAF3C0-7803-4C00-8EB6-B7F8BE0564CB}"/>
                </a:ext>
              </a:extLst>
            </p:cNvPr>
            <p:cNvSpPr>
              <a:spLocks noChangeArrowheads="1"/>
            </p:cNvSpPr>
            <p:nvPr/>
          </p:nvSpPr>
          <p:spPr bwMode="auto">
            <a:xfrm>
              <a:off x="1956050"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75" name="Rectangle 13">
              <a:extLst>
                <a:ext uri="{FF2B5EF4-FFF2-40B4-BE49-F238E27FC236}">
                  <a16:creationId xmlns:a16="http://schemas.microsoft.com/office/drawing/2014/main" id="{3684E6F5-6D25-4CEE-B234-E4F99EA93389}"/>
                </a:ext>
              </a:extLst>
            </p:cNvPr>
            <p:cNvSpPr>
              <a:spLocks noChangeArrowheads="1"/>
            </p:cNvSpPr>
            <p:nvPr/>
          </p:nvSpPr>
          <p:spPr bwMode="auto">
            <a:xfrm>
              <a:off x="2400675"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B3C3F5BE-10E7-4FF0-936E-778FE20F1DBF}"/>
                </a:ext>
              </a:extLst>
            </p:cNvPr>
            <p:cNvSpPr/>
            <p:nvPr/>
          </p:nvSpPr>
          <p:spPr>
            <a:xfrm>
              <a:off x="1919474" y="3696512"/>
              <a:ext cx="881809" cy="35219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E3E71768-9A3C-4EF7-8B0D-D7BDB3805506}"/>
              </a:ext>
            </a:extLst>
          </p:cNvPr>
          <p:cNvGrpSpPr/>
          <p:nvPr/>
        </p:nvGrpSpPr>
        <p:grpSpPr>
          <a:xfrm>
            <a:off x="2785786" y="3696512"/>
            <a:ext cx="881809" cy="352191"/>
            <a:chOff x="2809435" y="3696512"/>
            <a:chExt cx="881809" cy="352191"/>
          </a:xfrm>
        </p:grpSpPr>
        <p:sp>
          <p:nvSpPr>
            <p:cNvPr id="43" name="Rectangle 13"/>
            <p:cNvSpPr>
              <a:spLocks noChangeArrowheads="1"/>
            </p:cNvSpPr>
            <p:nvPr/>
          </p:nvSpPr>
          <p:spPr bwMode="auto">
            <a:xfrm>
              <a:off x="3289925"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76" name="Rectangle 13">
              <a:extLst>
                <a:ext uri="{FF2B5EF4-FFF2-40B4-BE49-F238E27FC236}">
                  <a16:creationId xmlns:a16="http://schemas.microsoft.com/office/drawing/2014/main" id="{D2F9B37D-1B20-4BE3-96D2-5B55A33618F6}"/>
                </a:ext>
              </a:extLst>
            </p:cNvPr>
            <p:cNvSpPr>
              <a:spLocks noChangeArrowheads="1"/>
            </p:cNvSpPr>
            <p:nvPr/>
          </p:nvSpPr>
          <p:spPr bwMode="auto">
            <a:xfrm>
              <a:off x="2845300"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AA50EB67-C9C8-47DC-88E6-6AC4FCA306DD}"/>
                </a:ext>
              </a:extLst>
            </p:cNvPr>
            <p:cNvSpPr/>
            <p:nvPr/>
          </p:nvSpPr>
          <p:spPr>
            <a:xfrm>
              <a:off x="2809435" y="3696512"/>
              <a:ext cx="881809" cy="35219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15" name="Group 14">
            <a:extLst>
              <a:ext uri="{FF2B5EF4-FFF2-40B4-BE49-F238E27FC236}">
                <a16:creationId xmlns:a16="http://schemas.microsoft.com/office/drawing/2014/main" id="{41A9CF3E-BBE6-4BD5-85C2-FDA961BCEEFA}"/>
              </a:ext>
            </a:extLst>
          </p:cNvPr>
          <p:cNvGrpSpPr/>
          <p:nvPr/>
        </p:nvGrpSpPr>
        <p:grpSpPr>
          <a:xfrm>
            <a:off x="3667864" y="3696512"/>
            <a:ext cx="881809" cy="352191"/>
            <a:chOff x="3699396" y="3696512"/>
            <a:chExt cx="881809" cy="352191"/>
          </a:xfrm>
        </p:grpSpPr>
        <p:sp>
          <p:nvSpPr>
            <p:cNvPr id="47" name="Rectangle 13"/>
            <p:cNvSpPr>
              <a:spLocks noChangeArrowheads="1"/>
            </p:cNvSpPr>
            <p:nvPr/>
          </p:nvSpPr>
          <p:spPr bwMode="auto">
            <a:xfrm>
              <a:off x="3734550"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48" name="Rectangle 13"/>
            <p:cNvSpPr>
              <a:spLocks noChangeArrowheads="1"/>
            </p:cNvSpPr>
            <p:nvPr/>
          </p:nvSpPr>
          <p:spPr bwMode="auto">
            <a:xfrm>
              <a:off x="4179175"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24CCBEE9-3BB9-4577-80CA-5B42EBA318BD}"/>
                </a:ext>
              </a:extLst>
            </p:cNvPr>
            <p:cNvSpPr/>
            <p:nvPr/>
          </p:nvSpPr>
          <p:spPr>
            <a:xfrm>
              <a:off x="3699396" y="3696512"/>
              <a:ext cx="881809" cy="35219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16" name="Group 15">
            <a:extLst>
              <a:ext uri="{FF2B5EF4-FFF2-40B4-BE49-F238E27FC236}">
                <a16:creationId xmlns:a16="http://schemas.microsoft.com/office/drawing/2014/main" id="{2484AC45-15F5-4FA7-87A4-BDB1AD808117}"/>
              </a:ext>
            </a:extLst>
          </p:cNvPr>
          <p:cNvGrpSpPr/>
          <p:nvPr/>
        </p:nvGrpSpPr>
        <p:grpSpPr>
          <a:xfrm>
            <a:off x="4549943" y="3696512"/>
            <a:ext cx="881809" cy="352191"/>
            <a:chOff x="4589358" y="3696512"/>
            <a:chExt cx="881809" cy="352191"/>
          </a:xfrm>
        </p:grpSpPr>
        <p:sp>
          <p:nvSpPr>
            <p:cNvPr id="49" name="Rectangle 13"/>
            <p:cNvSpPr>
              <a:spLocks noChangeArrowheads="1"/>
            </p:cNvSpPr>
            <p:nvPr/>
          </p:nvSpPr>
          <p:spPr bwMode="auto">
            <a:xfrm>
              <a:off x="4623800"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51" name="Rectangle 13"/>
            <p:cNvSpPr>
              <a:spLocks noChangeArrowheads="1"/>
            </p:cNvSpPr>
            <p:nvPr/>
          </p:nvSpPr>
          <p:spPr bwMode="auto">
            <a:xfrm>
              <a:off x="5068426" y="3733800"/>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284163" indent="-284163" algn="ctr">
                <a:spcBef>
                  <a:spcPct val="20000"/>
                </a:spcBef>
                <a:buClr>
                  <a:srgbClr val="215383"/>
                </a:buClr>
                <a:buSzPct val="95000"/>
              </a:pPr>
              <a:endParaRPr lang="en-US" sz="1200" b="1">
                <a:latin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6C524722-CDB0-4C4C-A1FA-28075800CF7B}"/>
                </a:ext>
              </a:extLst>
            </p:cNvPr>
            <p:cNvSpPr/>
            <p:nvPr/>
          </p:nvSpPr>
          <p:spPr>
            <a:xfrm>
              <a:off x="4589358" y="3696512"/>
              <a:ext cx="881809" cy="352191"/>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84" name="Rectangle 83">
            <a:extLst>
              <a:ext uri="{FF2B5EF4-FFF2-40B4-BE49-F238E27FC236}">
                <a16:creationId xmlns:a16="http://schemas.microsoft.com/office/drawing/2014/main" id="{88BF409D-06AA-44ED-9800-A38CB1288F80}"/>
              </a:ext>
            </a:extLst>
          </p:cNvPr>
          <p:cNvSpPr/>
          <p:nvPr/>
        </p:nvSpPr>
        <p:spPr>
          <a:xfrm>
            <a:off x="6333660" y="5245973"/>
            <a:ext cx="3649038" cy="1067828"/>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9" name="Rectangle 38">
            <a:extLst>
              <a:ext uri="{FF2B5EF4-FFF2-40B4-BE49-F238E27FC236}">
                <a16:creationId xmlns:a16="http://schemas.microsoft.com/office/drawing/2014/main" id="{77AA22EF-515B-4F64-AE13-C0C64BADA654}"/>
              </a:ext>
            </a:extLst>
          </p:cNvPr>
          <p:cNvSpPr/>
          <p:nvPr/>
        </p:nvSpPr>
        <p:spPr>
          <a:xfrm>
            <a:off x="6333659" y="6313801"/>
            <a:ext cx="3649038" cy="397658"/>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04188"/>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100"/>
                                        <p:tgtEl>
                                          <p:spTgt spid="84"/>
                                        </p:tgtEl>
                                      </p:cBhvr>
                                    </p:animEffect>
                                  </p:childTnLst>
                                </p:cTn>
                              </p:par>
                            </p:childTnLst>
                          </p:cTn>
                        </p:par>
                        <p:par>
                          <p:cTn id="8" fill="hold">
                            <p:stCondLst>
                              <p:cond delay="1100"/>
                            </p:stCondLst>
                            <p:childTnLst>
                              <p:par>
                                <p:cTn id="9" presetID="37" presetClass="path" presetSubtype="0" accel="50000" decel="50000" fill="hold" nodeType="afterEffect">
                                  <p:stCondLst>
                                    <p:cond delay="0"/>
                                  </p:stCondLst>
                                  <p:childTnLst>
                                    <p:animMotion origin="layout" path="M 5E-6 -0.00046 C 0.02188 0.0132 0.05235 0.03473 0.07514 0.04792 C 0.08907 0.05672 0.12527 0.07408 0.1474 0.07477 C 0.16967 0.07523 0.19402 0.05996 0.20795 0.05093 C 0.2306 0.0375 0.30105 -0.24791 0.32344 -0.26088 " pathEditMode="relative" rAng="0" ptsTypes="AAAAA">
                                      <p:cBhvr>
                                        <p:cTn id="10" dur="2000" fill="hold"/>
                                        <p:tgtEl>
                                          <p:spTgt spid="16"/>
                                        </p:tgtEl>
                                        <p:attrNameLst>
                                          <p:attrName>ppt_x</p:attrName>
                                          <p:attrName>ppt_y</p:attrName>
                                        </p:attrNameLst>
                                      </p:cBhvr>
                                      <p:rCtr x="16172" y="-9259"/>
                                    </p:animMotion>
                                  </p:childTnLst>
                                </p:cTn>
                              </p:par>
                            </p:childTnLst>
                          </p:cTn>
                        </p:par>
                        <p:par>
                          <p:cTn id="11" fill="hold">
                            <p:stCondLst>
                              <p:cond delay="3100"/>
                            </p:stCondLst>
                            <p:childTnLst>
                              <p:par>
                                <p:cTn id="12" presetID="37" presetClass="path" presetSubtype="0" accel="50000" decel="50000" fill="hold" nodeType="afterEffect">
                                  <p:stCondLst>
                                    <p:cond delay="0"/>
                                  </p:stCondLst>
                                  <p:childTnLst>
                                    <p:animMotion origin="layout" path="M 8.33333E-7 -3.33333E-6 C 0.02226 0.01297 0.09388 0.04329 0.11615 0.05672 C 0.13034 0.06574 0.14609 0.06574 0.16745 0.06343 C 0.18867 0.06135 0.22995 0.05301 0.24401 0.04398 C 0.26654 0.03056 0.37266 -0.13426 0.39518 -0.14745 " pathEditMode="relative" rAng="0" ptsTypes="AAAAA">
                                      <p:cBhvr>
                                        <p:cTn id="13" dur="2000" fill="hold"/>
                                        <p:tgtEl>
                                          <p:spTgt spid="15"/>
                                        </p:tgtEl>
                                        <p:attrNameLst>
                                          <p:attrName>ppt_x</p:attrName>
                                          <p:attrName>ppt_y</p:attrName>
                                        </p:attrNameLst>
                                      </p:cBhvr>
                                      <p:rCtr x="19753" y="-4144"/>
                                    </p:animMotion>
                                  </p:childTnLst>
                                </p:cTn>
                              </p:par>
                            </p:childTnLst>
                          </p:cTn>
                        </p:par>
                        <p:par>
                          <p:cTn id="14" fill="hold">
                            <p:stCondLst>
                              <p:cond delay="5100"/>
                            </p:stCondLst>
                            <p:childTnLst>
                              <p:par>
                                <p:cTn id="15" presetID="37" presetClass="path" presetSubtype="0" accel="50000" decel="50000" fill="hold" nodeType="afterEffect">
                                  <p:stCondLst>
                                    <p:cond delay="0"/>
                                  </p:stCondLst>
                                  <p:childTnLst>
                                    <p:animMotion origin="layout" path="M -3.33333E-6 -0.00092 C 0.02214 0.01204 0.11146 0.05348 0.13425 0.0669 C 0.14766 0.07593 0.19935 0.08843 0.23868 0.08588 C 0.27787 0.08357 0.35612 0.06135 0.37006 0.05232 C 0.39245 0.03912 0.44662 -0.02731 0.4694 -0.03981 " pathEditMode="relative" rAng="0" ptsTypes="AAAAA">
                                      <p:cBhvr>
                                        <p:cTn id="16" dur="2000" fill="hold"/>
                                        <p:tgtEl>
                                          <p:spTgt spid="12"/>
                                        </p:tgtEl>
                                        <p:attrNameLst>
                                          <p:attrName>ppt_x</p:attrName>
                                          <p:attrName>ppt_y</p:attrName>
                                        </p:attrNameLst>
                                      </p:cBhvr>
                                      <p:rCtr x="23464" y="2407"/>
                                    </p:animMotion>
                                  </p:childTnLst>
                                </p:cTn>
                              </p:par>
                            </p:childTnLst>
                          </p:cTn>
                        </p:par>
                        <p:par>
                          <p:cTn id="17" fill="hold">
                            <p:stCondLst>
                              <p:cond delay="7100"/>
                            </p:stCondLst>
                            <p:childTnLst>
                              <p:par>
                                <p:cTn id="18" presetID="10" presetClass="exit" presetSubtype="0" fill="hold" nodeType="after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37" presetClass="path" presetSubtype="0" accel="50000" decel="50000" fill="hold" nodeType="withEffect">
                                  <p:stCondLst>
                                    <p:cond delay="0"/>
                                  </p:stCondLst>
                                  <p:childTnLst>
                                    <p:animMotion origin="layout" path="M 0.00182 0.00162 C 0.02383 0.01482 0.08372 0.03797 0.10599 0.05116 C 0.12018 0.06019 0.16679 0.06273 0.20039 0.06181 C 0.23411 0.06065 0.29401 0.05371 0.3082 0.04468 C 0.33021 0.03125 0.52031 -0.24861 0.54258 -0.2618 " pathEditMode="relative" rAng="0" ptsTypes="AAAAA">
                                      <p:cBhvr>
                                        <p:cTn id="22" dur="2000" fill="hold"/>
                                        <p:tgtEl>
                                          <p:spTgt spid="8"/>
                                        </p:tgtEl>
                                        <p:attrNameLst>
                                          <p:attrName>ppt_x</p:attrName>
                                          <p:attrName>ppt_y</p:attrName>
                                        </p:attrNameLst>
                                      </p:cBhvr>
                                      <p:rCtr x="27031" y="-10162"/>
                                    </p:animMotion>
                                  </p:childTnLst>
                                </p:cTn>
                              </p:par>
                            </p:childTnLst>
                          </p:cTn>
                        </p:par>
                        <p:par>
                          <p:cTn id="23" fill="hold">
                            <p:stCondLst>
                              <p:cond delay="9100"/>
                            </p:stCondLst>
                            <p:childTnLst>
                              <p:par>
                                <p:cTn id="24" presetID="10" presetClass="exit" presetSubtype="0" fill="hold" nodeType="after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37" presetClass="path" presetSubtype="0" accel="50000" decel="50000" fill="hold" nodeType="withEffect">
                                  <p:stCondLst>
                                    <p:cond delay="0"/>
                                  </p:stCondLst>
                                  <p:childTnLst>
                                    <p:animMotion origin="layout" path="M -0.00091 -0.00162 C 0.02123 0.01135 0.10729 0.05417 0.12956 0.06736 C 0.14375 0.07639 0.23177 0.09445 0.28242 0.08797 C 0.33334 0.08148 0.42097 0.03727 0.4349 0.02824 C 0.45729 0.01505 0.5931 -0.13356 0.61537 -0.14629 " pathEditMode="relative" rAng="0" ptsTypes="AAAAA">
                                      <p:cBhvr>
                                        <p:cTn id="28" dur="2000" fill="hold"/>
                                        <p:tgtEl>
                                          <p:spTgt spid="4"/>
                                        </p:tgtEl>
                                        <p:attrNameLst>
                                          <p:attrName>ppt_x</p:attrName>
                                          <p:attrName>ppt_y</p:attrName>
                                        </p:attrNameLst>
                                      </p:cBhvr>
                                      <p:rCtr x="30807" y="-2708"/>
                                    </p:animMotion>
                                  </p:childTnLst>
                                </p:cTn>
                              </p:par>
                            </p:childTnLst>
                          </p:cTn>
                        </p:par>
                        <p:par>
                          <p:cTn id="29" fill="hold">
                            <p:stCondLst>
                              <p:cond delay="11100"/>
                            </p:stCondLst>
                            <p:childTnLst>
                              <p:par>
                                <p:cTn id="30" presetID="10" presetClass="exit" presetSubtype="0" fill="hold" nodeType="after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par>
                          <p:cTn id="33" fill="hold">
                            <p:stCondLst>
                              <p:cond delay="11600"/>
                            </p:stCondLst>
                            <p:childTnLst>
                              <p:par>
                                <p:cTn id="34" presetID="10" presetClass="exit" presetSubtype="0" fill="hold" nodeType="after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par>
                          <p:cTn id="37" fill="hold">
                            <p:stCondLst>
                              <p:cond delay="12100"/>
                            </p:stCondLst>
                            <p:childTnLst>
                              <p:par>
                                <p:cTn id="38" presetID="10" presetClass="exit" presetSubtype="0" fill="hold" nodeType="after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par>
                          <p:cTn id="41" fill="hold">
                            <p:stCondLst>
                              <p:cond delay="12600"/>
                            </p:stCondLst>
                            <p:childTnLst>
                              <p:par>
                                <p:cTn id="42" presetID="10" presetClass="exit" presetSubtype="0" fill="hold" grpId="1" nodeType="afterEffect">
                                  <p:stCondLst>
                                    <p:cond delay="0"/>
                                  </p:stCondLst>
                                  <p:childTnLst>
                                    <p:animEffect transition="out" filter="fade">
                                      <p:cBhvr>
                                        <p:cTn id="43" dur="1400"/>
                                        <p:tgtEl>
                                          <p:spTgt spid="84"/>
                                        </p:tgtEl>
                                      </p:cBhvr>
                                    </p:animEffect>
                                    <p:set>
                                      <p:cBhvr>
                                        <p:cTn id="44" dur="1" fill="hold">
                                          <p:stCondLst>
                                            <p:cond delay="1399"/>
                                          </p:stCondLst>
                                        </p:cTn>
                                        <p:tgtEl>
                                          <p:spTgt spid="84"/>
                                        </p:tgtEl>
                                        <p:attrNameLst>
                                          <p:attrName>style.visibility</p:attrName>
                                        </p:attrNameLst>
                                      </p:cBhvr>
                                      <p:to>
                                        <p:strVal val="hidden"/>
                                      </p:to>
                                    </p:set>
                                  </p:childTnLst>
                                </p:cTn>
                              </p:par>
                            </p:childTnLst>
                          </p:cTn>
                        </p:par>
                        <p:par>
                          <p:cTn id="45" fill="hold">
                            <p:stCondLst>
                              <p:cond delay="14000"/>
                            </p:stCondLst>
                            <p:childTnLst>
                              <p:par>
                                <p:cTn id="46" presetID="10" presetClass="entr" presetSubtype="0"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1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Writing our first </a:t>
            </a:r>
            <a:r>
              <a:rPr lang="en-US" b="1">
                <a:latin typeface="Courier New" panose="02070309020205020404" pitchFamily="49" charset="0"/>
                <a:cs typeface="Courier New" panose="02070309020205020404" pitchFamily="49" charset="0"/>
              </a:rPr>
              <a:t>parfor</a:t>
            </a:r>
          </a:p>
        </p:txBody>
      </p:sp>
      <p:sp>
        <p:nvSpPr>
          <p:cNvPr id="8" name="TextBox 7">
            <a:extLst>
              <a:ext uri="{FF2B5EF4-FFF2-40B4-BE49-F238E27FC236}">
                <a16:creationId xmlns:a16="http://schemas.microsoft.com/office/drawing/2014/main" id="{846A3AEB-4FA3-5BFE-787B-C1306AC2DF51}"/>
              </a:ext>
            </a:extLst>
          </p:cNvPr>
          <p:cNvSpPr txBox="1"/>
          <p:nvPr/>
        </p:nvSpPr>
        <p:spPr>
          <a:xfrm>
            <a:off x="0" y="6488668"/>
            <a:ext cx="3244397"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parfor_getting_started</a:t>
            </a:r>
            <a:endParaRPr lang="en-US" b="1">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13E75F28-286C-9DF2-420A-5CC868BDE0A1}"/>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4940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BB58-A3D3-4178-9D0F-77E2B403C977}"/>
              </a:ext>
            </a:extLst>
          </p:cNvPr>
          <p:cNvSpPr>
            <a:spLocks noGrp="1"/>
          </p:cNvSpPr>
          <p:nvPr>
            <p:ph type="title"/>
          </p:nvPr>
        </p:nvSpPr>
        <p:spPr>
          <a:xfrm>
            <a:off x="609602" y="457200"/>
            <a:ext cx="11175030" cy="990600"/>
          </a:xfrm>
        </p:spPr>
        <p:txBody>
          <a:bodyPr/>
          <a:lstStyle/>
          <a:p>
            <a:r>
              <a:rPr lang="en-US" b="1" err="1">
                <a:latin typeface="Courier New" panose="02070309020205020404" pitchFamily="49" charset="0"/>
                <a:cs typeface="Courier New" panose="02070309020205020404" pitchFamily="49" charset="0"/>
              </a:rPr>
              <a:t>DataQueue</a:t>
            </a:r>
            <a:r>
              <a:rPr lang="en-US"/>
              <a:t>: Execute code as </a:t>
            </a:r>
            <a:r>
              <a:rPr lang="en-US" b="1">
                <a:latin typeface="Courier New" panose="02070309020205020404" pitchFamily="49" charset="0"/>
                <a:cs typeface="Courier New" panose="02070309020205020404" pitchFamily="49" charset="0"/>
              </a:rPr>
              <a:t>parfor</a:t>
            </a:r>
            <a:r>
              <a:rPr lang="en-US"/>
              <a:t> iterations complete </a:t>
            </a:r>
            <a:endParaRPr lang="en-US">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10DC1486-2BFD-48FC-8AD7-7C2B67370FA5}"/>
              </a:ext>
            </a:extLst>
          </p:cNvPr>
          <p:cNvSpPr>
            <a:spLocks noGrp="1"/>
          </p:cNvSpPr>
          <p:nvPr>
            <p:ph idx="1"/>
          </p:nvPr>
        </p:nvSpPr>
        <p:spPr>
          <a:xfrm>
            <a:off x="609602" y="1600200"/>
            <a:ext cx="6019798" cy="4648200"/>
          </a:xfrm>
        </p:spPr>
        <p:txBody>
          <a:bodyPr/>
          <a:lstStyle/>
          <a:p>
            <a:r>
              <a:rPr lang="en-US"/>
              <a:t>Send data or messages from parallel workers back to the MATLAB client</a:t>
            </a:r>
          </a:p>
          <a:p>
            <a:endParaRPr lang="en-US"/>
          </a:p>
          <a:p>
            <a:r>
              <a:rPr lang="en-US"/>
              <a:t>Retrieve intermediate values and track computation progress</a:t>
            </a:r>
          </a:p>
          <a:p>
            <a:pPr marL="0" indent="0">
              <a:lnSpc>
                <a:spcPct val="100000"/>
              </a:lnSpc>
              <a:buNone/>
            </a:pPr>
            <a:endParaRPr lang="en-US" sz="2800"/>
          </a:p>
        </p:txBody>
      </p:sp>
      <p:sp>
        <p:nvSpPr>
          <p:cNvPr id="4" name="Rectangle 13">
            <a:extLst>
              <a:ext uri="{FF2B5EF4-FFF2-40B4-BE49-F238E27FC236}">
                <a16:creationId xmlns:a16="http://schemas.microsoft.com/office/drawing/2014/main" id="{03383BDB-219A-4C8C-9761-99D220901DC4}"/>
              </a:ext>
            </a:extLst>
          </p:cNvPr>
          <p:cNvSpPr>
            <a:spLocks noChangeArrowheads="1"/>
          </p:cNvSpPr>
          <p:nvPr/>
        </p:nvSpPr>
        <p:spPr bwMode="auto">
          <a:xfrm>
            <a:off x="6903863" y="1090464"/>
            <a:ext cx="4114798" cy="5029200"/>
          </a:xfrm>
          <a:prstGeom prst="rect">
            <a:avLst/>
          </a:prstGeom>
          <a:solidFill>
            <a:schemeClr val="accent1">
              <a:lumMod val="20000"/>
              <a:lumOff val="80000"/>
            </a:schemeClr>
          </a:solidFill>
          <a:ln w="9525">
            <a:solidFill>
              <a:schemeClr val="accent1"/>
            </a:solidFill>
            <a:miter lim="800000"/>
            <a:headEnd/>
            <a:tailEnd/>
          </a:ln>
          <a:effectLst/>
        </p:spPr>
        <p:txBody>
          <a:bodyPr anchor="t"/>
          <a:lstStyle/>
          <a:p>
            <a:pPr marL="283845" indent="-283845" fontAlgn="base">
              <a:spcBef>
                <a:spcPct val="20000"/>
              </a:spcBef>
              <a:spcAft>
                <a:spcPct val="0"/>
              </a:spcAft>
              <a:buClr>
                <a:srgbClr val="215383"/>
              </a:buClr>
              <a:buSzPct val="95000"/>
              <a:buFont typeface="Wingdings" pitchFamily="2" charset="2"/>
              <a:buNone/>
            </a:pPr>
            <a:r>
              <a:rPr lang="en-US" sz="1400" b="1">
                <a:solidFill>
                  <a:srgbClr val="0000FF"/>
                </a:solidFill>
                <a:latin typeface="Courier New"/>
                <a:cs typeface="Courier New"/>
              </a:rPr>
              <a:t>function</a:t>
            </a:r>
            <a:r>
              <a:rPr lang="en-US" sz="1400" b="1">
                <a:solidFill>
                  <a:srgbClr val="000000"/>
                </a:solidFill>
                <a:latin typeface="Courier New"/>
                <a:cs typeface="Courier New"/>
              </a:rPr>
              <a:t> a = parforWaitbar</a:t>
            </a:r>
          </a:p>
          <a:p>
            <a:pPr marL="283845" indent="-283845" fontAlgn="base">
              <a:spcBef>
                <a:spcPct val="20000"/>
              </a:spcBef>
              <a:spcAft>
                <a:spcPct val="0"/>
              </a:spcAft>
              <a:buClr>
                <a:srgbClr val="215383"/>
              </a:buClr>
              <a:buSzPct val="95000"/>
              <a:buFont typeface="Wingdings" pitchFamily="2" charset="2"/>
              <a:buNone/>
            </a:pP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h = waitbar(0, 'Please wait ...');</a:t>
            </a:r>
          </a:p>
          <a:p>
            <a:pPr marL="283845" indent="-283845" fontAlgn="base">
              <a:spcBef>
                <a:spcPct val="20000"/>
              </a:spcBef>
              <a:spcAft>
                <a:spcPct val="0"/>
              </a:spcAft>
              <a:buClr>
                <a:srgbClr val="215383"/>
              </a:buClr>
              <a:buSzPct val="95000"/>
              <a:buFont typeface="Wingdings" pitchFamily="2" charset="2"/>
              <a:buNone/>
            </a:pPr>
            <a:r>
              <a:rPr lang="en-US" sz="1400" b="1">
                <a:solidFill>
                  <a:srgbClr val="000000"/>
                </a:solidFill>
                <a:latin typeface="Courier New"/>
                <a:cs typeface="Courier New"/>
              </a:rPr>
              <a:t>D = parallel.pool.DataQueue;</a:t>
            </a:r>
          </a:p>
          <a:p>
            <a:pPr marL="283845" indent="-283845" fontAlgn="base">
              <a:spcBef>
                <a:spcPct val="20000"/>
              </a:spcBef>
              <a:spcAft>
                <a:spcPct val="0"/>
              </a:spcAft>
              <a:buClr>
                <a:srgbClr val="215383"/>
              </a:buClr>
              <a:buSzPct val="95000"/>
              <a:buFont typeface="Wingdings" pitchFamily="2" charset="2"/>
              <a:buNone/>
            </a:pPr>
            <a:r>
              <a:rPr lang="en-US" sz="1400" b="1">
                <a:solidFill>
                  <a:srgbClr val="000000"/>
                </a:solidFill>
                <a:latin typeface="Courier New"/>
                <a:cs typeface="Courier New"/>
              </a:rPr>
              <a:t>afterEach(D, @nUpdateWaitbar)</a:t>
            </a: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buNone/>
            </a:pP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buNone/>
            </a:pPr>
            <a:r>
              <a:rPr lang="en-US" sz="1400" b="1">
                <a:solidFill>
                  <a:srgbClr val="000000"/>
                </a:solidFill>
                <a:latin typeface="Courier New"/>
                <a:cs typeface="Courier New"/>
              </a:rPr>
              <a:t>N = 200;</a:t>
            </a:r>
          </a:p>
          <a:p>
            <a:pPr marL="283845" indent="-283845" fontAlgn="base">
              <a:spcBef>
                <a:spcPct val="20000"/>
              </a:spcBef>
              <a:spcAft>
                <a:spcPct val="0"/>
              </a:spcAft>
              <a:buClr>
                <a:srgbClr val="215383"/>
              </a:buClr>
              <a:buSzPct val="95000"/>
              <a:buFont typeface="Wingdings" pitchFamily="2" charset="2"/>
              <a:buNone/>
            </a:pPr>
            <a:r>
              <a:rPr lang="en-US" sz="1400" b="1">
                <a:solidFill>
                  <a:srgbClr val="000000"/>
                </a:solidFill>
                <a:latin typeface="Courier New"/>
                <a:cs typeface="Courier New"/>
              </a:rPr>
              <a:t>p = 1;</a:t>
            </a:r>
          </a:p>
          <a:p>
            <a:pPr marL="283845" indent="-283845" fontAlgn="base">
              <a:spcBef>
                <a:spcPct val="20000"/>
              </a:spcBef>
              <a:spcAft>
                <a:spcPct val="0"/>
              </a:spcAft>
              <a:buClr>
                <a:srgbClr val="215383"/>
              </a:buClr>
              <a:buSzPct val="95000"/>
              <a:buFont typeface="Wingdings" pitchFamily="2" charset="2"/>
              <a:buNone/>
            </a:pP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buNone/>
            </a:pPr>
            <a:r>
              <a:rPr lang="en-US" sz="1400" b="1">
                <a:solidFill>
                  <a:srgbClr val="0000FF"/>
                </a:solidFill>
                <a:latin typeface="Courier New"/>
                <a:cs typeface="Courier New"/>
              </a:rPr>
              <a:t>parfor</a:t>
            </a:r>
            <a:r>
              <a:rPr lang="en-US" sz="1400" b="1">
                <a:solidFill>
                  <a:srgbClr val="000000"/>
                </a:solidFill>
                <a:latin typeface="Courier New"/>
                <a:cs typeface="Courier New"/>
              </a:rPr>
              <a:t> i = 1:N</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a(i) = max(abs(</a:t>
            </a:r>
            <a:r>
              <a:rPr lang="en-US" sz="1400" b="1" err="1">
                <a:solidFill>
                  <a:srgbClr val="000000"/>
                </a:solidFill>
                <a:latin typeface="Courier New"/>
                <a:cs typeface="Courier New"/>
              </a:rPr>
              <a:t>eig</a:t>
            </a:r>
            <a:r>
              <a:rPr lang="en-US" sz="1400" b="1">
                <a:solidFill>
                  <a:srgbClr val="000000"/>
                </a:solidFill>
                <a:latin typeface="Courier New"/>
                <a:cs typeface="Courier New"/>
              </a:rPr>
              <a:t>(rand(400))));</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send(D, i)</a:t>
            </a: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buNone/>
            </a:pPr>
            <a:r>
              <a:rPr lang="en-US" sz="1400" b="1">
                <a:solidFill>
                  <a:srgbClr val="0000FF"/>
                </a:solidFill>
                <a:latin typeface="Courier New"/>
                <a:cs typeface="Courier New"/>
              </a:rPr>
              <a:t>end</a:t>
            </a:r>
            <a:endParaRPr lang="en-US" sz="1400" b="1">
              <a:solidFill>
                <a:srgbClr val="0D78C9"/>
              </a:solidFill>
              <a:latin typeface="Courier New"/>
              <a:cs typeface="Courier New"/>
            </a:endParaRPr>
          </a:p>
          <a:p>
            <a:pPr marL="283845" indent="-283845" fontAlgn="base">
              <a:spcBef>
                <a:spcPct val="20000"/>
              </a:spcBef>
              <a:spcAft>
                <a:spcPct val="0"/>
              </a:spcAft>
              <a:buClr>
                <a:srgbClr val="215383"/>
              </a:buClr>
              <a:buSzPct val="95000"/>
              <a:buFont typeface="Wingdings" pitchFamily="2" charset="2"/>
              <a:buNone/>
            </a:pP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a:t>
            </a:r>
            <a:r>
              <a:rPr lang="en-US" sz="1400" b="1">
                <a:solidFill>
                  <a:srgbClr val="0000FF"/>
                </a:solidFill>
                <a:latin typeface="Courier New"/>
                <a:cs typeface="Courier New"/>
              </a:rPr>
              <a:t>function</a:t>
            </a:r>
            <a:r>
              <a:rPr lang="en-US" sz="1400" b="1">
                <a:solidFill>
                  <a:srgbClr val="000000"/>
                </a:solidFill>
                <a:latin typeface="Courier New"/>
                <a:cs typeface="Courier New"/>
              </a:rPr>
              <a:t> nUpdateWaitbar(~)</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waitbar(p/N, h)</a:t>
            </a: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p = p + 1;</a:t>
            </a:r>
          </a:p>
          <a:p>
            <a:pPr marL="283845" indent="-283845" fontAlgn="base">
              <a:spcBef>
                <a:spcPct val="20000"/>
              </a:spcBef>
              <a:spcAft>
                <a:spcPct val="0"/>
              </a:spcAft>
              <a:buClr>
                <a:srgbClr val="215383"/>
              </a:buClr>
              <a:buSzPct val="95000"/>
            </a:pPr>
            <a:r>
              <a:rPr lang="en-US" sz="1400" b="1">
                <a:solidFill>
                  <a:srgbClr val="000000"/>
                </a:solidFill>
                <a:latin typeface="Courier New"/>
                <a:cs typeface="Courier New"/>
              </a:rPr>
              <a:t>    </a:t>
            </a:r>
            <a:r>
              <a:rPr lang="en-US" sz="1400" b="1">
                <a:solidFill>
                  <a:srgbClr val="0000FF"/>
                </a:solidFill>
                <a:latin typeface="Courier New"/>
                <a:cs typeface="Courier New"/>
              </a:rPr>
              <a:t>end</a:t>
            </a:r>
          </a:p>
          <a:p>
            <a:pPr marL="283845" indent="-283845" fontAlgn="base">
              <a:spcBef>
                <a:spcPct val="20000"/>
              </a:spcBef>
              <a:spcAft>
                <a:spcPct val="0"/>
              </a:spcAft>
              <a:buClr>
                <a:srgbClr val="215383"/>
              </a:buClr>
              <a:buSzPct val="95000"/>
              <a:buFont typeface="Wingdings" pitchFamily="2" charset="2"/>
              <a:buNone/>
            </a:pPr>
            <a:r>
              <a:rPr lang="en-US" sz="1400" b="1">
                <a:solidFill>
                  <a:srgbClr val="0000FF"/>
                </a:solidFill>
                <a:latin typeface="Courier New"/>
                <a:cs typeface="Courier New"/>
              </a:rPr>
              <a:t>end</a:t>
            </a:r>
            <a:endParaRPr lang="en-US" sz="1400" b="1">
              <a:solidFill>
                <a:srgbClr val="0000FF"/>
              </a:solidFill>
              <a:latin typeface="Courier New"/>
              <a:ea typeface="DengXian"/>
              <a:cs typeface="Courier New"/>
            </a:endParaRPr>
          </a:p>
        </p:txBody>
      </p:sp>
      <p:pic>
        <p:nvPicPr>
          <p:cNvPr id="10" name="Picture 9">
            <a:extLst>
              <a:ext uri="{FF2B5EF4-FFF2-40B4-BE49-F238E27FC236}">
                <a16:creationId xmlns:a16="http://schemas.microsoft.com/office/drawing/2014/main" id="{B948B4D0-00DA-42FE-AAE3-59D089477048}"/>
              </a:ext>
            </a:extLst>
          </p:cNvPr>
          <p:cNvPicPr>
            <a:picLocks noChangeAspect="1"/>
          </p:cNvPicPr>
          <p:nvPr/>
        </p:nvPicPr>
        <p:blipFill>
          <a:blip r:embed="rId3"/>
          <a:stretch>
            <a:fillRect/>
          </a:stretch>
        </p:blipFill>
        <p:spPr>
          <a:xfrm>
            <a:off x="8046509" y="5633944"/>
            <a:ext cx="3441877" cy="997001"/>
          </a:xfrm>
          <a:prstGeom prst="rect">
            <a:avLst/>
          </a:prstGeom>
        </p:spPr>
      </p:pic>
      <p:cxnSp>
        <p:nvCxnSpPr>
          <p:cNvPr id="6" name="Straight Arrow Connector 5">
            <a:extLst>
              <a:ext uri="{FF2B5EF4-FFF2-40B4-BE49-F238E27FC236}">
                <a16:creationId xmlns:a16="http://schemas.microsoft.com/office/drawing/2014/main" id="{4E65AB72-20E2-4BC1-BD9E-C7FFF82CAE72}"/>
              </a:ext>
            </a:extLst>
          </p:cNvPr>
          <p:cNvCxnSpPr/>
          <p:nvPr/>
        </p:nvCxnSpPr>
        <p:spPr>
          <a:xfrm>
            <a:off x="6220325" y="1755639"/>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A01D51-E664-4684-B953-02D2993ABFC5}"/>
              </a:ext>
            </a:extLst>
          </p:cNvPr>
          <p:cNvCxnSpPr/>
          <p:nvPr/>
        </p:nvCxnSpPr>
        <p:spPr>
          <a:xfrm>
            <a:off x="6220325" y="2011965"/>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B5F38C-9ED2-494A-B999-EEF26B40B973}"/>
              </a:ext>
            </a:extLst>
          </p:cNvPr>
          <p:cNvCxnSpPr/>
          <p:nvPr/>
        </p:nvCxnSpPr>
        <p:spPr>
          <a:xfrm>
            <a:off x="6220325" y="2267543"/>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C58DB5-3F28-4A12-B441-6E55C88F9142}"/>
              </a:ext>
            </a:extLst>
          </p:cNvPr>
          <p:cNvCxnSpPr/>
          <p:nvPr/>
        </p:nvCxnSpPr>
        <p:spPr>
          <a:xfrm>
            <a:off x="6569614" y="4062265"/>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21F07C-44CA-468E-805A-106FF1135D78}"/>
              </a:ext>
            </a:extLst>
          </p:cNvPr>
          <p:cNvCxnSpPr/>
          <p:nvPr/>
        </p:nvCxnSpPr>
        <p:spPr>
          <a:xfrm>
            <a:off x="7014509" y="5090256"/>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44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619-9011-DD97-DB9D-56529BBAE732}"/>
              </a:ext>
            </a:extLst>
          </p:cNvPr>
          <p:cNvSpPr>
            <a:spLocks noGrp="1"/>
          </p:cNvSpPr>
          <p:nvPr>
            <p:ph type="title"/>
          </p:nvPr>
        </p:nvSpPr>
        <p:spPr/>
        <p:txBody>
          <a:bodyPr/>
          <a:lstStyle/>
          <a:p>
            <a:r>
              <a:rPr lang="en-US"/>
              <a:t>Hands-On Exercise: Sending data with a </a:t>
            </a:r>
            <a:r>
              <a:rPr lang="en-US" b="1" err="1">
                <a:latin typeface="Courier New" panose="02070309020205020404" pitchFamily="49" charset="0"/>
                <a:cs typeface="Courier New" panose="02070309020205020404" pitchFamily="49" charset="0"/>
              </a:rPr>
              <a:t>dataqueue</a:t>
            </a:r>
            <a:endParaRPr lang="en-US" b="1"/>
          </a:p>
        </p:txBody>
      </p:sp>
      <p:sp>
        <p:nvSpPr>
          <p:cNvPr id="12" name="TextBox 11">
            <a:extLst>
              <a:ext uri="{FF2B5EF4-FFF2-40B4-BE49-F238E27FC236}">
                <a16:creationId xmlns:a16="http://schemas.microsoft.com/office/drawing/2014/main" id="{C7EE8892-BFCF-CCFD-7D3A-D9A1DCDC640C}"/>
              </a:ext>
            </a:extLst>
          </p:cNvPr>
          <p:cNvSpPr txBox="1"/>
          <p:nvPr/>
        </p:nvSpPr>
        <p:spPr>
          <a:xfrm>
            <a:off x="0" y="6488668"/>
            <a:ext cx="3647728"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dataqueue_getting_started</a:t>
            </a:r>
            <a:endParaRPr lang="en-US" b="1">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121C0501-F945-A987-3C80-C3FE5B6B40E2}"/>
              </a:ext>
            </a:extLst>
          </p:cNvPr>
          <p:cNvPicPr>
            <a:picLocks noChangeAspect="1"/>
          </p:cNvPicPr>
          <p:nvPr/>
        </p:nvPicPr>
        <p:blipFill>
          <a:blip r:embed="rId2"/>
          <a:stretch>
            <a:fillRect/>
          </a:stretch>
        </p:blipFill>
        <p:spPr>
          <a:xfrm>
            <a:off x="9342217" y="4869160"/>
            <a:ext cx="2240183" cy="1804174"/>
          </a:xfrm>
          <a:prstGeom prst="rect">
            <a:avLst/>
          </a:prstGeom>
        </p:spPr>
      </p:pic>
      <p:pic>
        <p:nvPicPr>
          <p:cNvPr id="13" name="Content Placeholder 12">
            <a:extLst>
              <a:ext uri="{FF2B5EF4-FFF2-40B4-BE49-F238E27FC236}">
                <a16:creationId xmlns:a16="http://schemas.microsoft.com/office/drawing/2014/main" id="{5E7E3679-CEB9-A894-77C5-8BCD9030D002}"/>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203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Execute functions in parallel asynchronously using </a:t>
            </a:r>
            <a:r>
              <a:rPr lang="en-US" b="1">
                <a:latin typeface="Courier New" panose="02070309020205020404" pitchFamily="49" charset="0"/>
                <a:cs typeface="Courier New" panose="02070309020205020404" pitchFamily="49" charset="0"/>
              </a:rPr>
              <a:t>parfeval</a:t>
            </a:r>
          </a:p>
        </p:txBody>
      </p:sp>
      <p:sp>
        <p:nvSpPr>
          <p:cNvPr id="64" name="Content Placeholder 63"/>
          <p:cNvSpPr>
            <a:spLocks noGrp="1"/>
          </p:cNvSpPr>
          <p:nvPr>
            <p:ph idx="1"/>
          </p:nvPr>
        </p:nvSpPr>
        <p:spPr>
          <a:xfrm>
            <a:off x="609602" y="5311596"/>
            <a:ext cx="10769600" cy="936803"/>
          </a:xfrm>
        </p:spPr>
        <p:txBody>
          <a:bodyPr/>
          <a:lstStyle/>
          <a:p>
            <a:pPr>
              <a:lnSpc>
                <a:spcPct val="100000"/>
              </a:lnSpc>
              <a:spcBef>
                <a:spcPts val="0"/>
              </a:spcBef>
            </a:pPr>
            <a:r>
              <a:rPr lang="en-US"/>
              <a:t>Asynchronous execution on parallel workers</a:t>
            </a:r>
          </a:p>
          <a:p>
            <a:pPr>
              <a:lnSpc>
                <a:spcPct val="100000"/>
              </a:lnSpc>
              <a:spcBef>
                <a:spcPts val="0"/>
              </a:spcBef>
            </a:pPr>
            <a:r>
              <a:rPr lang="en-US"/>
              <a:t>Useful for “needle in a haystack” problems </a:t>
            </a:r>
          </a:p>
        </p:txBody>
      </p:sp>
      <p:grpSp>
        <p:nvGrpSpPr>
          <p:cNvPr id="35" name="Group 34"/>
          <p:cNvGrpSpPr/>
          <p:nvPr/>
        </p:nvGrpSpPr>
        <p:grpSpPr>
          <a:xfrm>
            <a:off x="4582018" y="2030553"/>
            <a:ext cx="3191772" cy="1311301"/>
            <a:chOff x="3177136" y="3214323"/>
            <a:chExt cx="3597177" cy="1311301"/>
          </a:xfrm>
        </p:grpSpPr>
        <p:sp>
          <p:nvSpPr>
            <p:cNvPr id="36" name="Freihandform 84"/>
            <p:cNvSpPr/>
            <p:nvPr/>
          </p:nvSpPr>
          <p:spPr>
            <a:xfrm>
              <a:off x="3177136" y="4063636"/>
              <a:ext cx="3597177"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Freihandform 85"/>
            <p:cNvSpPr/>
            <p:nvPr/>
          </p:nvSpPr>
          <p:spPr>
            <a:xfrm flipV="1">
              <a:off x="3350170" y="3824004"/>
              <a:ext cx="3424143" cy="45719"/>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8" name="Freihandform 86"/>
            <p:cNvSpPr/>
            <p:nvPr/>
          </p:nvSpPr>
          <p:spPr>
            <a:xfrm>
              <a:off x="3232440" y="3214323"/>
              <a:ext cx="3473160" cy="426228"/>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54"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1632333"/>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2411067"/>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descr="C:\Users\nide\AppData\Local\Temp\wze276\L-Membrane_RGB_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7903403" y="3156333"/>
            <a:ext cx="568229" cy="511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493936" y="1804631"/>
            <a:ext cx="1857672" cy="1384361"/>
            <a:chOff x="563499" y="3280440"/>
            <a:chExt cx="1857672" cy="1384361"/>
          </a:xfrm>
        </p:grpSpPr>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488" y="3280440"/>
              <a:ext cx="1154897" cy="1041790"/>
            </a:xfrm>
            <a:prstGeom prst="rect">
              <a:avLst/>
            </a:prstGeom>
          </p:spPr>
        </p:pic>
        <p:sp>
          <p:nvSpPr>
            <p:cNvPr id="66" name="TextBox 65"/>
            <p:cNvSpPr txBox="1"/>
            <p:nvPr/>
          </p:nvSpPr>
          <p:spPr>
            <a:xfrm>
              <a:off x="563499" y="4341636"/>
              <a:ext cx="1857672" cy="323165"/>
            </a:xfrm>
            <a:prstGeom prst="rect">
              <a:avLst/>
            </a:prstGeom>
            <a:noFill/>
          </p:spPr>
          <p:txBody>
            <a:bodyPr wrap="square" rtlCol="0">
              <a:spAutoFit/>
            </a:bodyPr>
            <a:lstStyle/>
            <a:p>
              <a:pPr algn="ctr"/>
              <a:r>
                <a:rPr lang="en-US" sz="1500">
                  <a:latin typeface="Arial" pitchFamily="34" charset="0"/>
                  <a:cs typeface="Arial" pitchFamily="34" charset="0"/>
                </a:rPr>
                <a:t>MATLAB</a:t>
              </a:r>
            </a:p>
          </p:txBody>
        </p:sp>
      </p:grpSp>
      <p:sp>
        <p:nvSpPr>
          <p:cNvPr id="40" name="TextBox 39">
            <a:extLst>
              <a:ext uri="{FF2B5EF4-FFF2-40B4-BE49-F238E27FC236}">
                <a16:creationId xmlns:a16="http://schemas.microsoft.com/office/drawing/2014/main" id="{81BD5F48-8E04-41CC-AD5C-FEB95008D8F2}"/>
              </a:ext>
            </a:extLst>
          </p:cNvPr>
          <p:cNvSpPr txBox="1"/>
          <p:nvPr/>
        </p:nvSpPr>
        <p:spPr>
          <a:xfrm>
            <a:off x="7359903" y="1213413"/>
            <a:ext cx="1857672" cy="323165"/>
          </a:xfrm>
          <a:prstGeom prst="rect">
            <a:avLst/>
          </a:prstGeom>
          <a:noFill/>
        </p:spPr>
        <p:txBody>
          <a:bodyPr wrap="square" rtlCol="0">
            <a:spAutoFit/>
          </a:bodyPr>
          <a:lstStyle/>
          <a:p>
            <a:pPr algn="ctr"/>
            <a:r>
              <a:rPr lang="en-US" sz="1500">
                <a:latin typeface="Arial" pitchFamily="34" charset="0"/>
                <a:cs typeface="Arial" pitchFamily="34" charset="0"/>
              </a:rPr>
              <a:t>Workers</a:t>
            </a:r>
          </a:p>
        </p:txBody>
      </p:sp>
      <p:sp>
        <p:nvSpPr>
          <p:cNvPr id="43" name="Rectangle 13"/>
          <p:cNvSpPr>
            <a:spLocks noChangeArrowheads="1"/>
          </p:cNvSpPr>
          <p:nvPr/>
        </p:nvSpPr>
        <p:spPr bwMode="auto">
          <a:xfrm>
            <a:off x="2438401" y="3566585"/>
            <a:ext cx="361809" cy="275991"/>
          </a:xfrm>
          <a:prstGeom prst="rect">
            <a:avLst/>
          </a:prstGeom>
          <a:solidFill>
            <a:schemeClr val="accent1">
              <a:lumMod val="40000"/>
              <a:lumOff val="60000"/>
            </a:schemeClr>
          </a:solidFill>
          <a:ln>
            <a:solidFill>
              <a:srgbClr val="307EB2"/>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47" name="Rectangle 13"/>
          <p:cNvSpPr>
            <a:spLocks noChangeArrowheads="1"/>
          </p:cNvSpPr>
          <p:nvPr/>
        </p:nvSpPr>
        <p:spPr bwMode="auto">
          <a:xfrm>
            <a:off x="2877029" y="3566585"/>
            <a:ext cx="361809" cy="275991"/>
          </a:xfrm>
          <a:prstGeom prst="rect">
            <a:avLst/>
          </a:prstGeom>
          <a:solidFill>
            <a:schemeClr val="accent1">
              <a:lumMod val="40000"/>
              <a:lumOff val="60000"/>
            </a:schemeClr>
          </a:solidFill>
          <a:ln>
            <a:solidFill>
              <a:srgbClr val="307EB2"/>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48" name="Rectangle 13"/>
          <p:cNvSpPr>
            <a:spLocks noChangeArrowheads="1"/>
          </p:cNvSpPr>
          <p:nvPr/>
        </p:nvSpPr>
        <p:spPr bwMode="auto">
          <a:xfrm>
            <a:off x="3322481" y="3566585"/>
            <a:ext cx="361809" cy="275991"/>
          </a:xfrm>
          <a:prstGeom prst="rect">
            <a:avLst/>
          </a:prstGeom>
          <a:solidFill>
            <a:schemeClr val="accent1">
              <a:lumMod val="40000"/>
              <a:lumOff val="60000"/>
            </a:schemeClr>
          </a:solidFill>
          <a:ln>
            <a:solidFill>
              <a:srgbClr val="307EB2"/>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51" name="Rectangle 13"/>
          <p:cNvSpPr>
            <a:spLocks noChangeArrowheads="1"/>
          </p:cNvSpPr>
          <p:nvPr/>
        </p:nvSpPr>
        <p:spPr bwMode="auto">
          <a:xfrm>
            <a:off x="4220209" y="3566585"/>
            <a:ext cx="361809" cy="275991"/>
          </a:xfrm>
          <a:prstGeom prst="rect">
            <a:avLst/>
          </a:prstGeom>
          <a:solidFill>
            <a:schemeClr val="accent1">
              <a:lumMod val="40000"/>
              <a:lumOff val="60000"/>
            </a:schemeClr>
          </a:solidFill>
          <a:ln>
            <a:solidFill>
              <a:srgbClr val="307EB2"/>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2" name="Rectangle 1">
            <a:extLst>
              <a:ext uri="{FF2B5EF4-FFF2-40B4-BE49-F238E27FC236}">
                <a16:creationId xmlns:a16="http://schemas.microsoft.com/office/drawing/2014/main" id="{DDE13797-72A0-4674-B15B-BA577B0F6E6D}"/>
              </a:ext>
            </a:extLst>
          </p:cNvPr>
          <p:cNvSpPr/>
          <p:nvPr/>
        </p:nvSpPr>
        <p:spPr>
          <a:xfrm>
            <a:off x="2377440" y="3512420"/>
            <a:ext cx="2253649" cy="394663"/>
          </a:xfrm>
          <a:prstGeom prst="rect">
            <a:avLst/>
          </a:prstGeom>
          <a:no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9" name="Rectangle 13"/>
          <p:cNvSpPr>
            <a:spLocks noChangeArrowheads="1"/>
          </p:cNvSpPr>
          <p:nvPr/>
        </p:nvSpPr>
        <p:spPr bwMode="auto">
          <a:xfrm>
            <a:off x="3767933" y="3566585"/>
            <a:ext cx="361809" cy="275991"/>
          </a:xfrm>
          <a:prstGeom prst="rect">
            <a:avLst/>
          </a:prstGeom>
          <a:solidFill>
            <a:schemeClr val="accent1">
              <a:lumMod val="40000"/>
              <a:lumOff val="60000"/>
            </a:schemeClr>
          </a:solidFill>
          <a:ln>
            <a:solidFill>
              <a:srgbClr val="307EB2"/>
            </a:solidFill>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nvGrpSpPr>
          <p:cNvPr id="3" name="Group 2">
            <a:extLst>
              <a:ext uri="{FF2B5EF4-FFF2-40B4-BE49-F238E27FC236}">
                <a16:creationId xmlns:a16="http://schemas.microsoft.com/office/drawing/2014/main" id="{DBB4B4DD-5B72-4033-B35B-EA9E3AE0FFC2}"/>
              </a:ext>
            </a:extLst>
          </p:cNvPr>
          <p:cNvGrpSpPr/>
          <p:nvPr/>
        </p:nvGrpSpPr>
        <p:grpSpPr>
          <a:xfrm>
            <a:off x="9594850" y="2207695"/>
            <a:ext cx="1198660" cy="1028712"/>
            <a:chOff x="9594850" y="2207695"/>
            <a:chExt cx="1198660" cy="1028712"/>
          </a:xfrm>
        </p:grpSpPr>
        <p:sp>
          <p:nvSpPr>
            <p:cNvPr id="13" name="Rectangle 12">
              <a:extLst>
                <a:ext uri="{FF2B5EF4-FFF2-40B4-BE49-F238E27FC236}">
                  <a16:creationId xmlns:a16="http://schemas.microsoft.com/office/drawing/2014/main" id="{4B162123-C773-45B2-B094-86428CAB6637}"/>
                </a:ext>
              </a:extLst>
            </p:cNvPr>
            <p:cNvSpPr/>
            <p:nvPr/>
          </p:nvSpPr>
          <p:spPr>
            <a:xfrm>
              <a:off x="9594850" y="2207695"/>
              <a:ext cx="1198660" cy="1028712"/>
            </a:xfrm>
            <a:prstGeom prst="rect">
              <a:avLst/>
            </a:prstGeom>
            <a:solidFill>
              <a:schemeClr val="accent1">
                <a:lumMod val="40000"/>
                <a:lumOff val="60000"/>
              </a:schemeClr>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4" name="TextBox 13">
              <a:extLst>
                <a:ext uri="{FF2B5EF4-FFF2-40B4-BE49-F238E27FC236}">
                  <a16:creationId xmlns:a16="http://schemas.microsoft.com/office/drawing/2014/main" id="{C350284E-9E92-4D31-8E62-653E82320096}"/>
                </a:ext>
              </a:extLst>
            </p:cNvPr>
            <p:cNvSpPr txBox="1"/>
            <p:nvPr/>
          </p:nvSpPr>
          <p:spPr>
            <a:xfrm>
              <a:off x="9692335" y="2540680"/>
              <a:ext cx="1021401" cy="338554"/>
            </a:xfrm>
            <a:prstGeom prst="rect">
              <a:avLst/>
            </a:prstGeom>
            <a:solidFill>
              <a:schemeClr val="accent1">
                <a:lumMod val="40000"/>
                <a:lumOff val="60000"/>
              </a:schemeClr>
            </a:solidFill>
            <a:ln>
              <a:noFill/>
            </a:ln>
          </p:spPr>
          <p:txBody>
            <a:bodyPr wrap="square" rtlCol="0">
              <a:spAutoFit/>
            </a:bodyPr>
            <a:lstStyle/>
            <a:p>
              <a:pPr algn="ctr"/>
              <a:r>
                <a:rPr lang="en-US" sz="1600">
                  <a:latin typeface="Arial" pitchFamily="34" charset="0"/>
                  <a:cs typeface="Arial" pitchFamily="34" charset="0"/>
                </a:rPr>
                <a:t>Outputs</a:t>
              </a:r>
            </a:p>
          </p:txBody>
        </p:sp>
      </p:grpSp>
      <p:grpSp>
        <p:nvGrpSpPr>
          <p:cNvPr id="4" name="Group 3">
            <a:extLst>
              <a:ext uri="{FF2B5EF4-FFF2-40B4-BE49-F238E27FC236}">
                <a16:creationId xmlns:a16="http://schemas.microsoft.com/office/drawing/2014/main" id="{E95F5B4B-8F2B-46F9-9FB5-2AD781855554}"/>
              </a:ext>
            </a:extLst>
          </p:cNvPr>
          <p:cNvGrpSpPr/>
          <p:nvPr/>
        </p:nvGrpSpPr>
        <p:grpSpPr>
          <a:xfrm>
            <a:off x="4121307" y="1213413"/>
            <a:ext cx="5300038" cy="2729208"/>
            <a:chOff x="4075592" y="1337847"/>
            <a:chExt cx="5300038" cy="2604774"/>
          </a:xfrm>
        </p:grpSpPr>
        <p:pic>
          <p:nvPicPr>
            <p:cNvPr id="11" name="Picture 10">
              <a:extLst>
                <a:ext uri="{FF2B5EF4-FFF2-40B4-BE49-F238E27FC236}">
                  <a16:creationId xmlns:a16="http://schemas.microsoft.com/office/drawing/2014/main" id="{B32A39EA-32AD-4D5C-B730-FF001EB730B7}"/>
                </a:ext>
              </a:extLst>
            </p:cNvPr>
            <p:cNvPicPr>
              <a:picLocks noChangeAspect="1"/>
            </p:cNvPicPr>
            <p:nvPr/>
          </p:nvPicPr>
          <p:blipFill>
            <a:blip r:embed="rId6"/>
            <a:stretch>
              <a:fillRect/>
            </a:stretch>
          </p:blipFill>
          <p:spPr>
            <a:xfrm>
              <a:off x="4075592" y="1337847"/>
              <a:ext cx="5300038" cy="2604774"/>
            </a:xfrm>
            <a:prstGeom prst="rect">
              <a:avLst/>
            </a:prstGeom>
          </p:spPr>
        </p:pic>
        <p:sp>
          <p:nvSpPr>
            <p:cNvPr id="18" name="TextBox 17">
              <a:extLst>
                <a:ext uri="{FF2B5EF4-FFF2-40B4-BE49-F238E27FC236}">
                  <a16:creationId xmlns:a16="http://schemas.microsoft.com/office/drawing/2014/main" id="{79FB3210-79AE-4C31-AAD4-3D0F99DDC05E}"/>
                </a:ext>
              </a:extLst>
            </p:cNvPr>
            <p:cNvSpPr txBox="1"/>
            <p:nvPr/>
          </p:nvSpPr>
          <p:spPr>
            <a:xfrm>
              <a:off x="6087344" y="2236200"/>
              <a:ext cx="1329146" cy="338554"/>
            </a:xfrm>
            <a:prstGeom prst="rect">
              <a:avLst/>
            </a:prstGeom>
            <a:noFill/>
            <a:ln>
              <a:noFill/>
            </a:ln>
          </p:spPr>
          <p:txBody>
            <a:bodyPr wrap="square" rtlCol="0">
              <a:spAutoFit/>
            </a:bodyPr>
            <a:lstStyle/>
            <a:p>
              <a:r>
                <a:rPr lang="en-US" sz="1600" b="1">
                  <a:solidFill>
                    <a:schemeClr val="tx2"/>
                  </a:solidFill>
                  <a:latin typeface="Courier New" panose="02070309020205020404" pitchFamily="49" charset="0"/>
                  <a:ea typeface="+mj-ea"/>
                  <a:cs typeface="Courier New" panose="02070309020205020404" pitchFamily="49" charset="0"/>
                </a:rPr>
                <a:t>fetchNext</a:t>
              </a:r>
            </a:p>
          </p:txBody>
        </p:sp>
        <p:sp>
          <p:nvSpPr>
            <p:cNvPr id="33" name="Down Arrow 73">
              <a:extLst>
                <a:ext uri="{FF2B5EF4-FFF2-40B4-BE49-F238E27FC236}">
                  <a16:creationId xmlns:a16="http://schemas.microsoft.com/office/drawing/2014/main" id="{F949DC8F-43B7-4CA5-ACBA-08836F1C4184}"/>
                </a:ext>
              </a:extLst>
            </p:cNvPr>
            <p:cNvSpPr/>
            <p:nvPr/>
          </p:nvSpPr>
          <p:spPr>
            <a:xfrm rot="5400000">
              <a:off x="6648426" y="257041"/>
              <a:ext cx="291542" cy="4941000"/>
            </a:xfrm>
            <a:prstGeom prst="downArrow">
              <a:avLst>
                <a:gd name="adj1" fmla="val 50000"/>
                <a:gd name="adj2" fmla="val 51259"/>
              </a:avLst>
            </a:prstGeom>
            <a:solidFill>
              <a:srgbClr val="307E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sp>
        <p:nvSpPr>
          <p:cNvPr id="29" name="Rectangle 13">
            <a:extLst>
              <a:ext uri="{FF2B5EF4-FFF2-40B4-BE49-F238E27FC236}">
                <a16:creationId xmlns:a16="http://schemas.microsoft.com/office/drawing/2014/main" id="{EB79537F-AB3C-437B-9008-04AE27A4D019}"/>
              </a:ext>
            </a:extLst>
          </p:cNvPr>
          <p:cNvSpPr>
            <a:spLocks noChangeArrowheads="1"/>
          </p:cNvSpPr>
          <p:nvPr/>
        </p:nvSpPr>
        <p:spPr bwMode="auto">
          <a:xfrm>
            <a:off x="7462205" y="3668330"/>
            <a:ext cx="4636417" cy="3073037"/>
          </a:xfrm>
          <a:prstGeom prst="rect">
            <a:avLst/>
          </a:prstGeom>
          <a:solidFill>
            <a:schemeClr val="accent1">
              <a:lumMod val="20000"/>
              <a:lumOff val="80000"/>
            </a:schemeClr>
          </a:solidFill>
          <a:ln w="9525">
            <a:solidFill>
              <a:srgbClr val="307EB2"/>
            </a:solidFill>
            <a:miter lim="800000"/>
            <a:headEnd/>
            <a:tailEnd/>
          </a:ln>
          <a:effectLst/>
        </p:spPr>
        <p:txBody>
          <a:bodyPr anchor="t"/>
          <a:lstStyle/>
          <a:p>
            <a:pPr marL="283845" indent="-283845" fontAlgn="base">
              <a:spcBef>
                <a:spcPct val="20000"/>
              </a:spcBef>
              <a:spcAft>
                <a:spcPct val="0"/>
              </a:spcAft>
              <a:buClr>
                <a:srgbClr val="215383"/>
              </a:buClr>
              <a:buSzPct val="95000"/>
            </a:pPr>
            <a:r>
              <a:rPr lang="en-US" sz="1300" b="1">
                <a:solidFill>
                  <a:srgbClr val="0000FF"/>
                </a:solidFill>
                <a:latin typeface="Courier New"/>
                <a:cs typeface="Courier New"/>
              </a:rPr>
              <a:t>for</a:t>
            </a:r>
            <a:r>
              <a:rPr lang="en-US" sz="1300" b="1">
                <a:solidFill>
                  <a:srgbClr val="000000"/>
                </a:solidFill>
                <a:latin typeface="Courier New"/>
                <a:cs typeface="Courier New"/>
              </a:rPr>
              <a:t> </a:t>
            </a:r>
            <a:r>
              <a:rPr lang="en-US" sz="1300" b="1" err="1">
                <a:solidFill>
                  <a:srgbClr val="000000"/>
                </a:solidFill>
                <a:latin typeface="Courier New"/>
                <a:cs typeface="Courier New"/>
              </a:rPr>
              <a:t>idx</a:t>
            </a:r>
            <a:r>
              <a:rPr lang="en-US" sz="1300" b="1">
                <a:solidFill>
                  <a:srgbClr val="000000"/>
                </a:solidFill>
                <a:latin typeface="Courier New"/>
                <a:cs typeface="Courier New"/>
              </a:rPr>
              <a:t> = 1:10 </a:t>
            </a:r>
            <a:endParaRPr lang="en-US" sz="13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1300" b="1">
                <a:solidFill>
                  <a:srgbClr val="000000"/>
                </a:solidFill>
                <a:latin typeface="Courier New"/>
                <a:cs typeface="Courier New"/>
              </a:rPr>
              <a:t>	f(</a:t>
            </a:r>
            <a:r>
              <a:rPr lang="en-US" sz="1300" b="1" err="1">
                <a:solidFill>
                  <a:srgbClr val="000000"/>
                </a:solidFill>
                <a:latin typeface="Courier New"/>
                <a:cs typeface="Courier New"/>
              </a:rPr>
              <a:t>idx</a:t>
            </a:r>
            <a:r>
              <a:rPr lang="en-US" sz="1300" b="1">
                <a:solidFill>
                  <a:srgbClr val="000000"/>
                </a:solidFill>
                <a:latin typeface="Courier New"/>
                <a:cs typeface="Courier New"/>
              </a:rPr>
              <a:t>) = parfeval(@monteCarloSim,1,idx);</a:t>
            </a:r>
          </a:p>
          <a:p>
            <a:pPr marL="283845" indent="-283845" fontAlgn="base">
              <a:spcBef>
                <a:spcPct val="20000"/>
              </a:spcBef>
              <a:spcAft>
                <a:spcPct val="0"/>
              </a:spcAft>
              <a:buClr>
                <a:srgbClr val="215383"/>
              </a:buClr>
              <a:buSzPct val="95000"/>
              <a:buFont typeface="Wingdings" pitchFamily="2" charset="2"/>
            </a:pPr>
            <a:r>
              <a:rPr lang="en-US" sz="1300" b="1">
                <a:solidFill>
                  <a:srgbClr val="0000FF"/>
                </a:solidFill>
                <a:latin typeface="Courier New" pitchFamily="49" charset="0"/>
                <a:cs typeface="Courier New" pitchFamily="49" charset="0"/>
              </a:rPr>
              <a:t>end</a:t>
            </a:r>
          </a:p>
          <a:p>
            <a:pPr marL="283845" indent="-283845" fontAlgn="base">
              <a:spcBef>
                <a:spcPct val="20000"/>
              </a:spcBef>
              <a:spcAft>
                <a:spcPct val="0"/>
              </a:spcAft>
              <a:buClr>
                <a:srgbClr val="215383"/>
              </a:buClr>
              <a:buSzPct val="95000"/>
              <a:buFont typeface="Wingdings" pitchFamily="2" charset="2"/>
            </a:pPr>
            <a:endParaRPr lang="en-US" sz="1300" b="1">
              <a:solidFill>
                <a:srgbClr val="0000FF"/>
              </a:solidFill>
              <a:latin typeface="Courier New" pitchFamily="49" charset="0"/>
              <a:ea typeface="DengXian"/>
              <a:cs typeface="Courier New" pitchFamily="49" charset="0"/>
            </a:endParaRPr>
          </a:p>
          <a:p>
            <a:pPr marL="283845" indent="-283845" fontAlgn="base">
              <a:spcBef>
                <a:spcPct val="20000"/>
              </a:spcBef>
              <a:spcAft>
                <a:spcPct val="0"/>
              </a:spcAft>
              <a:buClr>
                <a:srgbClr val="215383"/>
              </a:buClr>
              <a:buSzPct val="95000"/>
            </a:pPr>
            <a:r>
              <a:rPr lang="en-US" sz="1300" b="1">
                <a:solidFill>
                  <a:srgbClr val="0000FF"/>
                </a:solidFill>
                <a:latin typeface="Courier New"/>
                <a:cs typeface="Courier New"/>
              </a:rPr>
              <a:t>for</a:t>
            </a:r>
            <a:r>
              <a:rPr lang="en-US" sz="1300" b="1">
                <a:solidFill>
                  <a:srgbClr val="000000"/>
                </a:solidFill>
                <a:latin typeface="Courier New"/>
                <a:cs typeface="Courier New"/>
              </a:rPr>
              <a:t> </a:t>
            </a:r>
            <a:r>
              <a:rPr lang="en-US" sz="1300" b="1" err="1">
                <a:solidFill>
                  <a:srgbClr val="000000"/>
                </a:solidFill>
                <a:latin typeface="Courier New"/>
                <a:cs typeface="Courier New"/>
              </a:rPr>
              <a:t>idx</a:t>
            </a:r>
            <a:r>
              <a:rPr lang="en-US" sz="1300" b="1">
                <a:solidFill>
                  <a:srgbClr val="000000"/>
                </a:solidFill>
                <a:latin typeface="Courier New"/>
                <a:cs typeface="Courier New"/>
              </a:rPr>
              <a:t> = 1:10 </a:t>
            </a:r>
            <a:endParaRPr lang="en-US" sz="13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1300" b="1">
                <a:solidFill>
                  <a:srgbClr val="000000"/>
                </a:solidFill>
                <a:latin typeface="Courier New"/>
                <a:cs typeface="Courier New"/>
              </a:rPr>
              <a:t>   [</a:t>
            </a:r>
            <a:r>
              <a:rPr lang="en-US" sz="1300" b="1" err="1">
                <a:solidFill>
                  <a:srgbClr val="000000"/>
                </a:solidFill>
                <a:latin typeface="Courier New"/>
                <a:cs typeface="Courier New"/>
              </a:rPr>
              <a:t>completedIdx</a:t>
            </a:r>
            <a:r>
              <a:rPr lang="en-US" sz="1300" b="1">
                <a:solidFill>
                  <a:srgbClr val="000000"/>
                </a:solidFill>
                <a:latin typeface="Courier New"/>
                <a:cs typeface="Courier New"/>
              </a:rPr>
              <a:t>, value] = fetchNext(f);</a:t>
            </a:r>
          </a:p>
          <a:p>
            <a:pPr marL="283845" indent="-283845" fontAlgn="base">
              <a:spcBef>
                <a:spcPct val="20000"/>
              </a:spcBef>
              <a:spcAft>
                <a:spcPct val="0"/>
              </a:spcAft>
              <a:buClr>
                <a:srgbClr val="215383"/>
              </a:buClr>
              <a:buSzPct val="95000"/>
            </a:pPr>
            <a:r>
              <a:rPr lang="en-US" sz="1300" b="1">
                <a:solidFill>
                  <a:srgbClr val="000000"/>
                </a:solidFill>
                <a:latin typeface="Courier New"/>
                <a:cs typeface="Courier New"/>
              </a:rPr>
              <a:t>   </a:t>
            </a:r>
            <a:r>
              <a:rPr lang="en-US" sz="1300" b="1" i="0">
                <a:solidFill>
                  <a:srgbClr val="0E00FF"/>
                </a:solidFill>
                <a:effectLst/>
                <a:latin typeface="Courier New" panose="02070309020205020404" pitchFamily="49" charset="0"/>
              </a:rPr>
              <a:t>if</a:t>
            </a:r>
            <a:r>
              <a:rPr lang="en-US" sz="1300" b="1">
                <a:latin typeface="Courier New" panose="02070309020205020404" pitchFamily="49" charset="0"/>
              </a:rPr>
              <a:t> </a:t>
            </a:r>
            <a:r>
              <a:rPr lang="en-US" sz="1300" b="1">
                <a:solidFill>
                  <a:srgbClr val="000000"/>
                </a:solidFill>
                <a:latin typeface="Courier New"/>
                <a:cs typeface="Courier New"/>
              </a:rPr>
              <a:t>value&gt;0.95</a:t>
            </a:r>
          </a:p>
          <a:p>
            <a:pPr marL="283845" indent="-283845" fontAlgn="base">
              <a:spcBef>
                <a:spcPct val="20000"/>
              </a:spcBef>
              <a:spcAft>
                <a:spcPct val="0"/>
              </a:spcAft>
              <a:buClr>
                <a:srgbClr val="215383"/>
              </a:buClr>
              <a:buSzPct val="95000"/>
              <a:buFont typeface="Wingdings" pitchFamily="2" charset="2"/>
            </a:pPr>
            <a:r>
              <a:rPr lang="en-US" sz="1300" b="1">
                <a:solidFill>
                  <a:srgbClr val="000000"/>
                </a:solidFill>
                <a:latin typeface="Courier New"/>
                <a:cs typeface="Courier New"/>
              </a:rPr>
              <a:t>      </a:t>
            </a:r>
            <a:r>
              <a:rPr lang="en-US" sz="1300" b="1" err="1">
                <a:solidFill>
                  <a:srgbClr val="000000"/>
                </a:solidFill>
                <a:latin typeface="Courier New"/>
                <a:cs typeface="Courier New"/>
              </a:rPr>
              <a:t>f.cancel</a:t>
            </a:r>
            <a:endParaRPr lang="en-US" sz="1300" b="1">
              <a:solidFill>
                <a:srgbClr val="000000"/>
              </a:solidFill>
              <a:latin typeface="Courier New"/>
              <a:cs typeface="Courier New"/>
            </a:endParaRPr>
          </a:p>
          <a:p>
            <a:pPr marL="283845" indent="-283845" fontAlgn="base">
              <a:spcBef>
                <a:spcPct val="20000"/>
              </a:spcBef>
              <a:spcAft>
                <a:spcPct val="0"/>
              </a:spcAft>
              <a:buClr>
                <a:srgbClr val="215383"/>
              </a:buClr>
              <a:buSzPct val="95000"/>
              <a:buFont typeface="Wingdings" pitchFamily="2" charset="2"/>
            </a:pPr>
            <a:r>
              <a:rPr lang="en-US" sz="1300" b="1">
                <a:solidFill>
                  <a:srgbClr val="000000"/>
                </a:solidFill>
                <a:latin typeface="Courier New"/>
                <a:cs typeface="Courier New"/>
              </a:rPr>
              <a:t>      </a:t>
            </a:r>
            <a:r>
              <a:rPr lang="en-US" sz="1300" b="1" i="0">
                <a:solidFill>
                  <a:srgbClr val="0E00FF"/>
                </a:solidFill>
                <a:effectLst/>
                <a:latin typeface="Courier New" panose="02070309020205020404" pitchFamily="49" charset="0"/>
              </a:rPr>
              <a:t>break</a:t>
            </a:r>
            <a:endParaRPr lang="en-US" sz="1300" b="1">
              <a:solidFill>
                <a:srgbClr val="000000"/>
              </a:solidFill>
              <a:latin typeface="Courier New"/>
              <a:cs typeface="Courier New"/>
            </a:endParaRPr>
          </a:p>
          <a:p>
            <a:pPr marL="283845" indent="-283845" fontAlgn="base">
              <a:spcBef>
                <a:spcPct val="20000"/>
              </a:spcBef>
              <a:spcAft>
                <a:spcPct val="0"/>
              </a:spcAft>
              <a:buClr>
                <a:srgbClr val="215383"/>
              </a:buClr>
              <a:buSzPct val="95000"/>
            </a:pPr>
            <a:r>
              <a:rPr lang="en-US" sz="1300" b="1">
                <a:solidFill>
                  <a:srgbClr val="000000"/>
                </a:solidFill>
                <a:latin typeface="Courier New"/>
                <a:cs typeface="Courier New"/>
              </a:rPr>
              <a:t>   </a:t>
            </a:r>
            <a:r>
              <a:rPr lang="en-US" sz="1300" b="1" i="0">
                <a:solidFill>
                  <a:srgbClr val="0E00FF"/>
                </a:solidFill>
                <a:effectLst/>
                <a:latin typeface="Courier New" panose="02070309020205020404" pitchFamily="49" charset="0"/>
              </a:rPr>
              <a:t>else</a:t>
            </a:r>
            <a:endParaRPr lang="en-US" sz="1300" b="1">
              <a:solidFill>
                <a:srgbClr val="000000"/>
              </a:solidFill>
              <a:latin typeface="Courier New"/>
              <a:cs typeface="Courier New"/>
            </a:endParaRPr>
          </a:p>
          <a:p>
            <a:pPr marL="283845" indent="-283845" fontAlgn="base">
              <a:spcBef>
                <a:spcPct val="20000"/>
              </a:spcBef>
              <a:spcAft>
                <a:spcPct val="0"/>
              </a:spcAft>
              <a:buClr>
                <a:srgbClr val="215383"/>
              </a:buClr>
              <a:buSzPct val="95000"/>
              <a:buFont typeface="Wingdings" pitchFamily="2" charset="2"/>
            </a:pPr>
            <a:r>
              <a:rPr lang="en-US" sz="1300" b="1">
                <a:solidFill>
                  <a:srgbClr val="000000"/>
                </a:solidFill>
                <a:latin typeface="Courier New"/>
                <a:cs typeface="Courier New"/>
              </a:rPr>
              <a:t>	   </a:t>
            </a:r>
            <a:r>
              <a:rPr lang="en-US" sz="1300" b="1" err="1">
                <a:solidFill>
                  <a:srgbClr val="000000"/>
                </a:solidFill>
                <a:latin typeface="Courier New"/>
                <a:cs typeface="Courier New"/>
              </a:rPr>
              <a:t>mcs</a:t>
            </a:r>
            <a:r>
              <a:rPr lang="en-US" sz="1300" b="1">
                <a:solidFill>
                  <a:srgbClr val="000000"/>
                </a:solidFill>
                <a:latin typeface="Courier New"/>
                <a:cs typeface="Courier New"/>
              </a:rPr>
              <a:t>(</a:t>
            </a:r>
            <a:r>
              <a:rPr lang="en-US" sz="1300" b="1" err="1">
                <a:solidFill>
                  <a:srgbClr val="000000"/>
                </a:solidFill>
                <a:latin typeface="Courier New"/>
                <a:cs typeface="Courier New"/>
              </a:rPr>
              <a:t>completedIdx</a:t>
            </a:r>
            <a:r>
              <a:rPr lang="en-US" sz="1300" b="1">
                <a:solidFill>
                  <a:srgbClr val="000000"/>
                </a:solidFill>
                <a:latin typeface="Courier New"/>
                <a:cs typeface="Courier New"/>
              </a:rPr>
              <a:t>) = value;</a:t>
            </a:r>
          </a:p>
          <a:p>
            <a:pPr marL="283845" indent="-283845" fontAlgn="base">
              <a:spcBef>
                <a:spcPct val="20000"/>
              </a:spcBef>
              <a:spcAft>
                <a:spcPct val="0"/>
              </a:spcAft>
              <a:buClr>
                <a:srgbClr val="215383"/>
              </a:buClr>
              <a:buSzPct val="95000"/>
            </a:pPr>
            <a:r>
              <a:rPr lang="en-US" sz="1300" b="1">
                <a:solidFill>
                  <a:srgbClr val="000000"/>
                </a:solidFill>
                <a:latin typeface="Courier New"/>
                <a:cs typeface="Courier New"/>
              </a:rPr>
              <a:t>   </a:t>
            </a:r>
            <a:r>
              <a:rPr lang="en-US" sz="1300" b="1">
                <a:solidFill>
                  <a:srgbClr val="0000FF"/>
                </a:solidFill>
                <a:latin typeface="Courier New" pitchFamily="49" charset="0"/>
                <a:cs typeface="Courier New" pitchFamily="49" charset="0"/>
              </a:rPr>
              <a:t>end</a:t>
            </a:r>
            <a:endParaRPr lang="en-US" sz="1300" b="1">
              <a:solidFill>
                <a:srgbClr val="000000"/>
              </a:solidFill>
              <a:latin typeface="Courier New"/>
              <a:cs typeface="Courier New"/>
            </a:endParaRPr>
          </a:p>
          <a:p>
            <a:pPr marL="283845" indent="-283845" fontAlgn="base">
              <a:spcBef>
                <a:spcPct val="20000"/>
              </a:spcBef>
              <a:spcAft>
                <a:spcPct val="0"/>
              </a:spcAft>
              <a:buClr>
                <a:srgbClr val="215383"/>
              </a:buClr>
              <a:buSzPct val="95000"/>
              <a:buFont typeface="Wingdings" pitchFamily="2" charset="2"/>
            </a:pPr>
            <a:r>
              <a:rPr lang="en-US" sz="1300" b="1">
                <a:solidFill>
                  <a:srgbClr val="0000FF"/>
                </a:solidFill>
                <a:latin typeface="Courier New" pitchFamily="49" charset="0"/>
                <a:cs typeface="Courier New" pitchFamily="49" charset="0"/>
              </a:rPr>
              <a:t>end</a:t>
            </a:r>
            <a:endParaRPr lang="en-US" sz="1300" b="1">
              <a:solidFill>
                <a:srgbClr val="000000"/>
              </a:solidFill>
              <a:latin typeface="Courier New" panose="02070309020205020404" pitchFamily="49" charset="0"/>
              <a:ea typeface="DengXian"/>
              <a:cs typeface="Times New Roman" panose="02020603050405020304" pitchFamily="18" charset="0"/>
            </a:endParaRPr>
          </a:p>
        </p:txBody>
      </p:sp>
    </p:spTree>
    <p:custDataLst>
      <p:tags r:id="rId1"/>
    </p:custDataLst>
    <p:extLst>
      <p:ext uri="{BB962C8B-B14F-4D97-AF65-F5344CB8AC3E}">
        <p14:creationId xmlns:p14="http://schemas.microsoft.com/office/powerpoint/2010/main" val="21544175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5E-6 2.96296E-6 L 0.1819 2.96296E-6 C 0.26315 2.96296E-6 0.3638 -0.07662 0.3638 -0.13866 L 0.3638 -0.27709 " pathEditMode="relative" rAng="0" ptsTypes="AAAA">
                                      <p:cBhvr>
                                        <p:cTn id="6" dur="2000" fill="hold"/>
                                        <p:tgtEl>
                                          <p:spTgt spid="51"/>
                                        </p:tgtEl>
                                        <p:attrNameLst>
                                          <p:attrName>ppt_x</p:attrName>
                                          <p:attrName>ppt_y</p:attrName>
                                        </p:attrNameLst>
                                      </p:cBhvr>
                                      <p:rCtr x="18190" y="-13866"/>
                                    </p:animMotion>
                                  </p:childTnLst>
                                </p:cTn>
                              </p:par>
                              <p:par>
                                <p:cTn id="7" presetID="42" presetClass="path" presetSubtype="0" accel="50000" decel="50000" fill="hold" grpId="0" nodeType="withEffect">
                                  <p:stCondLst>
                                    <p:cond delay="0"/>
                                  </p:stCondLst>
                                  <p:childTnLst>
                                    <p:animMotion origin="layout" path="M 1.875E-6 2.96296E-6 L 0.03711 3.5345E-17 " pathEditMode="relative" rAng="0" ptsTypes="AA">
                                      <p:cBhvr>
                                        <p:cTn id="8" dur="2000" fill="hold"/>
                                        <p:tgtEl>
                                          <p:spTgt spid="49"/>
                                        </p:tgtEl>
                                        <p:attrNameLst>
                                          <p:attrName>ppt_x</p:attrName>
                                          <p:attrName>ppt_y</p:attrName>
                                        </p:attrNameLst>
                                      </p:cBhvr>
                                      <p:rCtr x="1849" y="23"/>
                                    </p:animMotion>
                                  </p:childTnLst>
                                </p:cTn>
                              </p:par>
                              <p:par>
                                <p:cTn id="9" presetID="42" presetClass="path" presetSubtype="0" accel="50000" decel="50000" fill="hold" grpId="0" nodeType="withEffect">
                                  <p:stCondLst>
                                    <p:cond delay="0"/>
                                  </p:stCondLst>
                                  <p:childTnLst>
                                    <p:animMotion origin="layout" path="M 2.08333E-7 2.96296E-6 L 0.03646 2.96296E-6 " pathEditMode="relative" rAng="0" ptsTypes="AA">
                                      <p:cBhvr>
                                        <p:cTn id="10" dur="2000" fill="hold"/>
                                        <p:tgtEl>
                                          <p:spTgt spid="48"/>
                                        </p:tgtEl>
                                        <p:attrNameLst>
                                          <p:attrName>ppt_x</p:attrName>
                                          <p:attrName>ppt_y</p:attrName>
                                        </p:attrNameLst>
                                      </p:cBhvr>
                                      <p:rCtr x="1823" y="0"/>
                                    </p:animMotion>
                                  </p:childTnLst>
                                </p:cTn>
                              </p:par>
                              <p:par>
                                <p:cTn id="11" presetID="42" presetClass="path" presetSubtype="0" accel="50000" decel="50000" fill="hold" grpId="0" nodeType="withEffect">
                                  <p:stCondLst>
                                    <p:cond delay="0"/>
                                  </p:stCondLst>
                                  <p:childTnLst>
                                    <p:animMotion origin="layout" path="M -1.25E-6 2.96296E-6 L 0.03659 3.5345E-17 " pathEditMode="relative" rAng="0" ptsTypes="AA">
                                      <p:cBhvr>
                                        <p:cTn id="12" dur="2000" fill="hold"/>
                                        <p:tgtEl>
                                          <p:spTgt spid="47"/>
                                        </p:tgtEl>
                                        <p:attrNameLst>
                                          <p:attrName>ppt_x</p:attrName>
                                          <p:attrName>ppt_y</p:attrName>
                                        </p:attrNameLst>
                                      </p:cBhvr>
                                      <p:rCtr x="1823" y="23"/>
                                    </p:animMotion>
                                  </p:childTnLst>
                                </p:cTn>
                              </p:par>
                              <p:par>
                                <p:cTn id="13" presetID="42" presetClass="path" presetSubtype="0" accel="50000" decel="50000" fill="hold" grpId="0" nodeType="withEffect">
                                  <p:stCondLst>
                                    <p:cond delay="0"/>
                                  </p:stCondLst>
                                  <p:childTnLst>
                                    <p:animMotion origin="layout" path="M -3.75E-6 2.96296E-6 L 0.03594 3.5345E-17 " pathEditMode="relative" rAng="0" ptsTypes="AA">
                                      <p:cBhvr>
                                        <p:cTn id="14" dur="2000" fill="hold"/>
                                        <p:tgtEl>
                                          <p:spTgt spid="43"/>
                                        </p:tgtEl>
                                        <p:attrNameLst>
                                          <p:attrName>ppt_x</p:attrName>
                                          <p:attrName>ppt_y</p:attrName>
                                        </p:attrNameLst>
                                      </p:cBhvr>
                                      <p:rCtr x="1797" y="23"/>
                                    </p:animMotion>
                                  </p:childTnLst>
                                </p:cTn>
                              </p:par>
                            </p:childTnLst>
                          </p:cTn>
                        </p:par>
                        <p:par>
                          <p:cTn id="15" fill="hold">
                            <p:stCondLst>
                              <p:cond delay="2000"/>
                            </p:stCondLst>
                            <p:childTnLst>
                              <p:par>
                                <p:cTn id="16" presetID="50" presetClass="path" presetSubtype="0" accel="50000" decel="50000" fill="hold" grpId="1" nodeType="afterEffect">
                                  <p:stCondLst>
                                    <p:cond delay="0"/>
                                  </p:stCondLst>
                                  <p:childTnLst>
                                    <p:animMotion origin="layout" path="M 0.03711 3.5345E-17 L 0.21875 3.5345E-17 C 0.29987 3.5345E-17 0.40078 -0.04329 0.40078 -0.07847 L 0.40078 -0.15694 " pathEditMode="relative" rAng="0" ptsTypes="AAAA">
                                      <p:cBhvr>
                                        <p:cTn id="17" dur="2000" fill="hold"/>
                                        <p:tgtEl>
                                          <p:spTgt spid="49"/>
                                        </p:tgtEl>
                                        <p:attrNameLst>
                                          <p:attrName>ppt_x</p:attrName>
                                          <p:attrName>ppt_y</p:attrName>
                                        </p:attrNameLst>
                                      </p:cBhvr>
                                      <p:rCtr x="18177" y="-7847"/>
                                    </p:animMotion>
                                  </p:childTnLst>
                                </p:cTn>
                              </p:par>
                              <p:par>
                                <p:cTn id="18" presetID="42" presetClass="path" presetSubtype="0" accel="50000" decel="50000" fill="hold" grpId="1" nodeType="withEffect">
                                  <p:stCondLst>
                                    <p:cond delay="0"/>
                                  </p:stCondLst>
                                  <p:childTnLst>
                                    <p:animMotion origin="layout" path="M 0.03646 2.96296E-6 L 0.07357 3.5345E-17 " pathEditMode="relative" rAng="0" ptsTypes="AA">
                                      <p:cBhvr>
                                        <p:cTn id="19" dur="2000" fill="hold"/>
                                        <p:tgtEl>
                                          <p:spTgt spid="48"/>
                                        </p:tgtEl>
                                        <p:attrNameLst>
                                          <p:attrName>ppt_x</p:attrName>
                                          <p:attrName>ppt_y</p:attrName>
                                        </p:attrNameLst>
                                      </p:cBhvr>
                                      <p:rCtr x="1862" y="23"/>
                                    </p:animMotion>
                                  </p:childTnLst>
                                </p:cTn>
                              </p:par>
                              <p:par>
                                <p:cTn id="20" presetID="42" presetClass="path" presetSubtype="0" accel="50000" decel="50000" fill="hold" grpId="1" nodeType="withEffect">
                                  <p:stCondLst>
                                    <p:cond delay="0"/>
                                  </p:stCondLst>
                                  <p:childTnLst>
                                    <p:animMotion origin="layout" path="M 0.03659 2.96296E-6 L 0.07305 3.5345E-17 " pathEditMode="relative" rAng="0" ptsTypes="AA">
                                      <p:cBhvr>
                                        <p:cTn id="21" dur="2000" fill="hold"/>
                                        <p:tgtEl>
                                          <p:spTgt spid="47"/>
                                        </p:tgtEl>
                                        <p:attrNameLst>
                                          <p:attrName>ppt_x</p:attrName>
                                          <p:attrName>ppt_y</p:attrName>
                                        </p:attrNameLst>
                                      </p:cBhvr>
                                      <p:rCtr x="1836" y="23"/>
                                    </p:animMotion>
                                  </p:childTnLst>
                                </p:cTn>
                              </p:par>
                              <p:par>
                                <p:cTn id="22" presetID="42" presetClass="path" presetSubtype="0" accel="50000" decel="50000" fill="hold" grpId="1" nodeType="withEffect">
                                  <p:stCondLst>
                                    <p:cond delay="0"/>
                                  </p:stCondLst>
                                  <p:childTnLst>
                                    <p:animMotion origin="layout" path="M 0.03594 2.96296E-6 L 0.07253 3.5345E-17 " pathEditMode="relative" rAng="0" ptsTypes="AA">
                                      <p:cBhvr>
                                        <p:cTn id="23" dur="2000" fill="hold"/>
                                        <p:tgtEl>
                                          <p:spTgt spid="43"/>
                                        </p:tgtEl>
                                        <p:attrNameLst>
                                          <p:attrName>ppt_x</p:attrName>
                                          <p:attrName>ppt_y</p:attrName>
                                        </p:attrNameLst>
                                      </p:cBhvr>
                                      <p:rCtr x="1810" y="23"/>
                                    </p:animMotion>
                                  </p:childTnLst>
                                </p:cTn>
                              </p:par>
                            </p:childTnLst>
                          </p:cTn>
                        </p:par>
                        <p:par>
                          <p:cTn id="24" fill="hold">
                            <p:stCondLst>
                              <p:cond delay="4000"/>
                            </p:stCondLst>
                            <p:childTnLst>
                              <p:par>
                                <p:cTn id="25" presetID="50" presetClass="path" presetSubtype="0" accel="50000" decel="50000" fill="hold" grpId="2" nodeType="afterEffect">
                                  <p:stCondLst>
                                    <p:cond delay="0"/>
                                  </p:stCondLst>
                                  <p:childTnLst>
                                    <p:animMotion origin="layout" path="M 0.07357 2.96296E-6 L 0.25521 2.96296E-6 C 0.33672 2.96296E-6 0.43737 -0.01435 0.43737 -0.02547 L 0.43737 -0.05093 " pathEditMode="relative" rAng="0" ptsTypes="AAAA">
                                      <p:cBhvr>
                                        <p:cTn id="26" dur="2000" fill="hold"/>
                                        <p:tgtEl>
                                          <p:spTgt spid="48"/>
                                        </p:tgtEl>
                                        <p:attrNameLst>
                                          <p:attrName>ppt_x</p:attrName>
                                          <p:attrName>ppt_y</p:attrName>
                                        </p:attrNameLst>
                                      </p:cBhvr>
                                      <p:rCtr x="18190" y="-2546"/>
                                    </p:animMotion>
                                  </p:childTnLst>
                                </p:cTn>
                              </p:par>
                              <p:par>
                                <p:cTn id="27" presetID="42" presetClass="path" presetSubtype="0" accel="50000" decel="50000" fill="hold" grpId="2" nodeType="withEffect">
                                  <p:stCondLst>
                                    <p:cond delay="0"/>
                                  </p:stCondLst>
                                  <p:childTnLst>
                                    <p:animMotion origin="layout" path="M 0.07305 2.96296E-6 L 0.11016 3.5345E-17 " pathEditMode="relative" rAng="0" ptsTypes="AA">
                                      <p:cBhvr>
                                        <p:cTn id="28" dur="2000" fill="hold"/>
                                        <p:tgtEl>
                                          <p:spTgt spid="47"/>
                                        </p:tgtEl>
                                        <p:attrNameLst>
                                          <p:attrName>ppt_x</p:attrName>
                                          <p:attrName>ppt_y</p:attrName>
                                        </p:attrNameLst>
                                      </p:cBhvr>
                                      <p:rCtr x="1836" y="23"/>
                                    </p:animMotion>
                                  </p:childTnLst>
                                </p:cTn>
                              </p:par>
                              <p:par>
                                <p:cTn id="29" presetID="42" presetClass="path" presetSubtype="0" accel="50000" decel="50000" fill="hold" grpId="2" nodeType="withEffect">
                                  <p:stCondLst>
                                    <p:cond delay="0"/>
                                  </p:stCondLst>
                                  <p:childTnLst>
                                    <p:animMotion origin="layout" path="M 0.07253 2.96296E-6 L 0.10899 3.5345E-17 " pathEditMode="relative" rAng="0" ptsTypes="AA">
                                      <p:cBhvr>
                                        <p:cTn id="30" dur="2000" fill="hold"/>
                                        <p:tgtEl>
                                          <p:spTgt spid="43"/>
                                        </p:tgtEl>
                                        <p:attrNameLst>
                                          <p:attrName>ppt_x</p:attrName>
                                          <p:attrName>ppt_y</p:attrName>
                                        </p:attrNameLst>
                                      </p:cBhvr>
                                      <p:rCtr x="1836" y="23"/>
                                    </p:animMotion>
                                  </p:childTnLst>
                                </p:cTn>
                              </p:par>
                            </p:childTnLst>
                          </p:cTn>
                        </p:par>
                        <p:par>
                          <p:cTn id="31" fill="hold">
                            <p:stCondLst>
                              <p:cond delay="6000"/>
                            </p:stCondLst>
                            <p:childTnLst>
                              <p:par>
                                <p:cTn id="32" presetID="26" presetClass="emph" presetSubtype="0" fill="hold" grpId="1" nodeType="afterEffect">
                                  <p:stCondLst>
                                    <p:cond delay="0"/>
                                  </p:stCondLst>
                                  <p:childTnLst>
                                    <p:animEffect transition="out" filter="fade">
                                      <p:cBhvr>
                                        <p:cTn id="33" dur="500" tmFilter="0, 0; .2, .5; .8, .5; 1, 0"/>
                                        <p:tgtEl>
                                          <p:spTgt spid="51"/>
                                        </p:tgtEl>
                                      </p:cBhvr>
                                    </p:animEffect>
                                    <p:animScale>
                                      <p:cBhvr>
                                        <p:cTn id="34" dur="250" autoRev="1" fill="hold"/>
                                        <p:tgtEl>
                                          <p:spTgt spid="51"/>
                                        </p:tgtEl>
                                      </p:cBhvr>
                                      <p:by x="105000" y="105000"/>
                                    </p:animScale>
                                  </p:childTnLst>
                                </p:cTn>
                              </p:par>
                              <p:par>
                                <p:cTn id="35" presetID="50" presetClass="path" presetSubtype="0" accel="50000" decel="50000" fill="hold" grpId="2" nodeType="withEffect">
                                  <p:stCondLst>
                                    <p:cond delay="0"/>
                                  </p:stCondLst>
                                  <p:childTnLst>
                                    <p:animMotion origin="layout" path="M 0.3638 -0.27708 L 0.42148 -0.27708 C 0.44726 -0.27708 0.47942 -0.23773 0.47942 -0.20509 L 0.47942 -0.13264 " pathEditMode="relative" rAng="0" ptsTypes="AAAA">
                                      <p:cBhvr>
                                        <p:cTn id="36" dur="2000" fill="hold"/>
                                        <p:tgtEl>
                                          <p:spTgt spid="51"/>
                                        </p:tgtEl>
                                        <p:attrNameLst>
                                          <p:attrName>ppt_x</p:attrName>
                                          <p:attrName>ppt_y</p:attrName>
                                        </p:attrNameLst>
                                      </p:cBhvr>
                                      <p:rCtr x="5781" y="7222"/>
                                    </p:animMotion>
                                  </p:childTnLst>
                                </p:cTn>
                              </p:par>
                            </p:childTnLst>
                          </p:cTn>
                        </p:par>
                        <p:par>
                          <p:cTn id="37" fill="hold">
                            <p:stCondLst>
                              <p:cond delay="8000"/>
                            </p:stCondLst>
                            <p:childTnLst>
                              <p:par>
                                <p:cTn id="38" presetID="50" presetClass="path" presetSubtype="0" accel="50000" decel="50000" fill="hold" grpId="3" nodeType="afterEffect">
                                  <p:stCondLst>
                                    <p:cond delay="0"/>
                                  </p:stCondLst>
                                  <p:childTnLst>
                                    <p:animMotion origin="layout" path="M 0.11016 2.96296E-6 L 0.29193 2.96296E-6 C 0.37305 2.96296E-6 0.47396 -0.07662 0.47396 -0.13889 L 0.47396 -0.27709 " pathEditMode="relative" rAng="0" ptsTypes="AAAA">
                                      <p:cBhvr>
                                        <p:cTn id="39" dur="2000" fill="hold"/>
                                        <p:tgtEl>
                                          <p:spTgt spid="47"/>
                                        </p:tgtEl>
                                        <p:attrNameLst>
                                          <p:attrName>ppt_x</p:attrName>
                                          <p:attrName>ppt_y</p:attrName>
                                        </p:attrNameLst>
                                      </p:cBhvr>
                                      <p:rCtr x="18190" y="-13866"/>
                                    </p:animMotion>
                                  </p:childTnLst>
                                </p:cTn>
                              </p:par>
                              <p:par>
                                <p:cTn id="40" presetID="42" presetClass="path" presetSubtype="0" accel="50000" decel="50000" fill="hold" grpId="3" nodeType="withEffect">
                                  <p:stCondLst>
                                    <p:cond delay="0"/>
                                  </p:stCondLst>
                                  <p:childTnLst>
                                    <p:animMotion origin="layout" path="M 0.10899 2.96296E-6 L 0.1461 3.5345E-17 " pathEditMode="relative" rAng="0" ptsTypes="AA">
                                      <p:cBhvr>
                                        <p:cTn id="41" dur="2000" fill="hold"/>
                                        <p:tgtEl>
                                          <p:spTgt spid="43"/>
                                        </p:tgtEl>
                                        <p:attrNameLst>
                                          <p:attrName>ppt_x</p:attrName>
                                          <p:attrName>ppt_y</p:attrName>
                                        </p:attrNameLst>
                                      </p:cBhvr>
                                      <p:rCtr x="1849" y="23"/>
                                    </p:animMotion>
                                  </p:childTnLst>
                                </p:cTn>
                              </p:par>
                            </p:childTnLst>
                          </p:cTn>
                        </p:par>
                        <p:par>
                          <p:cTn id="42" fill="hold">
                            <p:stCondLst>
                              <p:cond delay="10000"/>
                            </p:stCondLst>
                            <p:childTnLst>
                              <p:par>
                                <p:cTn id="43" presetID="26" presetClass="emph" presetSubtype="0" fill="hold" grpId="2" nodeType="afterEffect">
                                  <p:stCondLst>
                                    <p:cond delay="0"/>
                                  </p:stCondLst>
                                  <p:childTnLst>
                                    <p:animEffect transition="out" filter="fade">
                                      <p:cBhvr>
                                        <p:cTn id="44" dur="500" tmFilter="0, 0; .2, .5; .8, .5; 1, 0"/>
                                        <p:tgtEl>
                                          <p:spTgt spid="49"/>
                                        </p:tgtEl>
                                      </p:cBhvr>
                                    </p:animEffect>
                                    <p:animScale>
                                      <p:cBhvr>
                                        <p:cTn id="45" dur="250" autoRev="1" fill="hold"/>
                                        <p:tgtEl>
                                          <p:spTgt spid="49"/>
                                        </p:tgtEl>
                                      </p:cBhvr>
                                      <p:by x="105000" y="105000"/>
                                    </p:animScale>
                                  </p:childTnLst>
                                </p:cTn>
                              </p:par>
                              <p:par>
                                <p:cTn id="46" presetID="42" presetClass="path" presetSubtype="0" accel="50000" decel="50000" fill="hold" grpId="3" nodeType="withEffect">
                                  <p:stCondLst>
                                    <p:cond delay="0"/>
                                  </p:stCondLst>
                                  <p:childTnLst>
                                    <p:animMotion origin="layout" path="M 0.40078 -0.15695 L 0.51406 -0.1581 " pathEditMode="relative" rAng="0" ptsTypes="AA">
                                      <p:cBhvr>
                                        <p:cTn id="47" dur="2000" fill="hold"/>
                                        <p:tgtEl>
                                          <p:spTgt spid="49"/>
                                        </p:tgtEl>
                                        <p:attrNameLst>
                                          <p:attrName>ppt_x</p:attrName>
                                          <p:attrName>ppt_y</p:attrName>
                                        </p:attrNameLst>
                                      </p:cBhvr>
                                      <p:rCtr x="5664" y="-69"/>
                                    </p:animMotion>
                                  </p:childTnLst>
                                </p:cTn>
                              </p:par>
                            </p:childTnLst>
                          </p:cTn>
                        </p:par>
                        <p:par>
                          <p:cTn id="48" fill="hold">
                            <p:stCondLst>
                              <p:cond delay="12000"/>
                            </p:stCondLst>
                            <p:childTnLst>
                              <p:par>
                                <p:cTn id="49" presetID="50" presetClass="path" presetSubtype="0" accel="50000" decel="50000" fill="hold" grpId="6" nodeType="afterEffect">
                                  <p:stCondLst>
                                    <p:cond delay="0"/>
                                  </p:stCondLst>
                                  <p:childTnLst>
                                    <p:animMotion origin="layout" path="M 0.1461 2.96296E-6 L 0.32774 2.96296E-6 C 0.40912 2.96296E-6 0.51016 -0.04352 0.51016 -0.07871 L 0.51016 -0.15718 " pathEditMode="relative" rAng="0" ptsTypes="AAAA">
                                      <p:cBhvr>
                                        <p:cTn id="50" dur="2000" fill="hold"/>
                                        <p:tgtEl>
                                          <p:spTgt spid="43"/>
                                        </p:tgtEl>
                                        <p:attrNameLst>
                                          <p:attrName>ppt_x</p:attrName>
                                          <p:attrName>ppt_y</p:attrName>
                                        </p:attrNameLst>
                                      </p:cBhvr>
                                      <p:rCtr x="18203" y="-7870"/>
                                    </p:animMotion>
                                  </p:childTnLst>
                                </p:cTn>
                              </p:par>
                            </p:childTnLst>
                          </p:cTn>
                        </p:par>
                        <p:par>
                          <p:cTn id="51" fill="hold">
                            <p:stCondLst>
                              <p:cond delay="14000"/>
                            </p:stCondLst>
                            <p:childTnLst>
                              <p:par>
                                <p:cTn id="52" presetID="1" presetClass="exit" presetSubtype="0" fill="hold" grpId="0" nodeType="afterEffect">
                                  <p:stCondLst>
                                    <p:cond delay="0"/>
                                  </p:stCondLst>
                                  <p:childTnLst>
                                    <p:set>
                                      <p:cBhvr>
                                        <p:cTn id="53" dur="1" fill="hold">
                                          <p:stCondLst>
                                            <p:cond delay="0"/>
                                          </p:stCondLst>
                                        </p:cTn>
                                        <p:tgtEl>
                                          <p:spTgt spid="2"/>
                                        </p:tgtEl>
                                        <p:attrNameLst>
                                          <p:attrName>style.visibility</p:attrName>
                                        </p:attrNameLst>
                                      </p:cBhvr>
                                      <p:to>
                                        <p:strVal val="hidden"/>
                                      </p:to>
                                    </p:set>
                                  </p:childTnLst>
                                </p:cTn>
                              </p:par>
                            </p:childTnLst>
                          </p:cTn>
                        </p:par>
                        <p:par>
                          <p:cTn id="54" fill="hold">
                            <p:stCondLst>
                              <p:cond delay="14000"/>
                            </p:stCondLst>
                            <p:childTnLst>
                              <p:par>
                                <p:cTn id="55" presetID="26" presetClass="emph" presetSubtype="0" fill="hold" grpId="3" nodeType="afterEffect">
                                  <p:stCondLst>
                                    <p:cond delay="0"/>
                                  </p:stCondLst>
                                  <p:childTnLst>
                                    <p:animEffect transition="out" filter="fade">
                                      <p:cBhvr>
                                        <p:cTn id="56" dur="500" tmFilter="0, 0; .2, .5; .8, .5; 1, 0"/>
                                        <p:tgtEl>
                                          <p:spTgt spid="48"/>
                                        </p:tgtEl>
                                      </p:cBhvr>
                                    </p:animEffect>
                                    <p:animScale>
                                      <p:cBhvr>
                                        <p:cTn id="57" dur="250" autoRev="1" fill="hold"/>
                                        <p:tgtEl>
                                          <p:spTgt spid="48"/>
                                        </p:tgtEl>
                                      </p:cBhvr>
                                      <p:by x="105000" y="105000"/>
                                    </p:animScale>
                                  </p:childTnLst>
                                </p:cTn>
                              </p:par>
                              <p:par>
                                <p:cTn id="58" presetID="50" presetClass="path" presetSubtype="0" accel="50000" decel="50000" fill="hold" grpId="4" nodeType="withEffect">
                                  <p:stCondLst>
                                    <p:cond delay="0"/>
                                  </p:stCondLst>
                                  <p:childTnLst>
                                    <p:animMotion origin="layout" path="M 0.43737 -0.05093 L 0.49154 -0.05093 C 0.51602 -0.05093 0.54688 -0.06505 0.54688 -0.07593 L 0.54688 -0.10023 " pathEditMode="relative" rAng="0" ptsTypes="AAAA">
                                      <p:cBhvr>
                                        <p:cTn id="59" dur="2000" fill="hold"/>
                                        <p:tgtEl>
                                          <p:spTgt spid="48"/>
                                        </p:tgtEl>
                                        <p:attrNameLst>
                                          <p:attrName>ppt_x</p:attrName>
                                          <p:attrName>ppt_y</p:attrName>
                                        </p:attrNameLst>
                                      </p:cBhvr>
                                      <p:rCtr x="5469" y="-2477"/>
                                    </p:animMotion>
                                  </p:childTnLst>
                                </p:cTn>
                              </p:par>
                            </p:childTnLst>
                          </p:cTn>
                        </p:par>
                        <p:par>
                          <p:cTn id="60" fill="hold">
                            <p:stCondLst>
                              <p:cond delay="16000"/>
                            </p:stCondLst>
                            <p:childTnLst>
                              <p:par>
                                <p:cTn id="61" presetID="26" presetClass="emph" presetSubtype="0" fill="hold" grpId="4" nodeType="afterEffect">
                                  <p:stCondLst>
                                    <p:cond delay="0"/>
                                  </p:stCondLst>
                                  <p:childTnLst>
                                    <p:animEffect transition="out" filter="fade">
                                      <p:cBhvr>
                                        <p:cTn id="62" dur="500" tmFilter="0, 0; .2, .5; .8, .5; 1, 0"/>
                                        <p:tgtEl>
                                          <p:spTgt spid="47"/>
                                        </p:tgtEl>
                                      </p:cBhvr>
                                    </p:animEffect>
                                    <p:animScale>
                                      <p:cBhvr>
                                        <p:cTn id="63" dur="250" autoRev="1" fill="hold"/>
                                        <p:tgtEl>
                                          <p:spTgt spid="47"/>
                                        </p:tgtEl>
                                      </p:cBhvr>
                                      <p:by x="105000" y="105000"/>
                                    </p:animScale>
                                  </p:childTnLst>
                                </p:cTn>
                              </p:par>
                              <p:par>
                                <p:cTn id="64" presetID="50" presetClass="path" presetSubtype="0" accel="50000" decel="50000" fill="hold" grpId="5" nodeType="withEffect">
                                  <p:stCondLst>
                                    <p:cond delay="0"/>
                                  </p:stCondLst>
                                  <p:childTnLst>
                                    <p:animMotion origin="layout" path="M 0.47396 -0.27709 L 0.52123 -0.27709 C 0.54258 -0.27709 0.56927 -0.24422 0.56927 -0.2169 L 0.56927 -0.15463 " pathEditMode="relative" rAng="0" ptsTypes="AAAA">
                                      <p:cBhvr>
                                        <p:cTn id="65" dur="2000" fill="hold"/>
                                        <p:tgtEl>
                                          <p:spTgt spid="47"/>
                                        </p:tgtEl>
                                        <p:attrNameLst>
                                          <p:attrName>ppt_x</p:attrName>
                                          <p:attrName>ppt_y</p:attrName>
                                        </p:attrNameLst>
                                      </p:cBhvr>
                                      <p:rCtr x="4766" y="6111"/>
                                    </p:animMotion>
                                  </p:childTnLst>
                                </p:cTn>
                              </p:par>
                            </p:childTnLst>
                          </p:cTn>
                        </p:par>
                        <p:par>
                          <p:cTn id="66" fill="hold">
                            <p:stCondLst>
                              <p:cond delay="18000"/>
                            </p:stCondLst>
                            <p:childTnLst>
                              <p:par>
                                <p:cTn id="67" presetID="26" presetClass="emph" presetSubtype="0" fill="hold" grpId="4" nodeType="afterEffect">
                                  <p:stCondLst>
                                    <p:cond delay="0"/>
                                  </p:stCondLst>
                                  <p:childTnLst>
                                    <p:animEffect transition="out" filter="fade">
                                      <p:cBhvr>
                                        <p:cTn id="68" dur="500" tmFilter="0, 0; .2, .5; .8, .5; 1, 0"/>
                                        <p:tgtEl>
                                          <p:spTgt spid="43"/>
                                        </p:tgtEl>
                                      </p:cBhvr>
                                    </p:animEffect>
                                    <p:animScale>
                                      <p:cBhvr>
                                        <p:cTn id="69" dur="250" autoRev="1" fill="hold"/>
                                        <p:tgtEl>
                                          <p:spTgt spid="43"/>
                                        </p:tgtEl>
                                      </p:cBhvr>
                                      <p:by x="105000" y="105000"/>
                                    </p:animScale>
                                  </p:childTnLst>
                                </p:cTn>
                              </p:par>
                              <p:par>
                                <p:cTn id="70" presetID="42" presetClass="path" presetSubtype="0" accel="50000" decel="50000" fill="hold" grpId="5" nodeType="withEffect">
                                  <p:stCondLst>
                                    <p:cond delay="0"/>
                                  </p:stCondLst>
                                  <p:childTnLst>
                                    <p:animMotion origin="layout" path="M 0.50977 -0.15695 L 0.6211 -0.1581 " pathEditMode="relative" rAng="0" ptsTypes="AA">
                                      <p:cBhvr>
                                        <p:cTn id="71" dur="2000" fill="hold"/>
                                        <p:tgtEl>
                                          <p:spTgt spid="43"/>
                                        </p:tgtEl>
                                        <p:attrNameLst>
                                          <p:attrName>ppt_x</p:attrName>
                                          <p:attrName>ppt_y</p:attrName>
                                        </p:attrNameLst>
                                      </p:cBhvr>
                                      <p:rCtr x="5560" y="-69"/>
                                    </p:animMotion>
                                  </p:childTnLst>
                                </p:cTn>
                              </p:par>
                            </p:childTnLst>
                          </p:cTn>
                        </p:par>
                        <p:par>
                          <p:cTn id="72" fill="hold">
                            <p:stCondLst>
                              <p:cond delay="20000"/>
                            </p:stCondLst>
                            <p:childTnLst>
                              <p:par>
                                <p:cTn id="73" presetID="1" presetClass="entr" presetSubtype="0"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3" grpId="2" animBg="1"/>
      <p:bldP spid="43" grpId="3" animBg="1"/>
      <p:bldP spid="43" grpId="4" animBg="1"/>
      <p:bldP spid="43" grpId="5" animBg="1"/>
      <p:bldP spid="43" grpId="6" animBg="1"/>
      <p:bldP spid="47" grpId="0" animBg="1"/>
      <p:bldP spid="47" grpId="1" animBg="1"/>
      <p:bldP spid="47" grpId="2" animBg="1"/>
      <p:bldP spid="47" grpId="3" animBg="1"/>
      <p:bldP spid="47" grpId="4" animBg="1"/>
      <p:bldP spid="47" grpId="5" animBg="1"/>
      <p:bldP spid="48" grpId="0" animBg="1"/>
      <p:bldP spid="48" grpId="1" animBg="1"/>
      <p:bldP spid="48" grpId="2" animBg="1"/>
      <p:bldP spid="48" grpId="3" animBg="1"/>
      <p:bldP spid="48" grpId="4" animBg="1"/>
      <p:bldP spid="51" grpId="0" animBg="1"/>
      <p:bldP spid="51" grpId="1" animBg="1"/>
      <p:bldP spid="51" grpId="2" animBg="1"/>
      <p:bldP spid="2" grpId="0" animBg="1"/>
      <p:bldP spid="49" grpId="0" animBg="1"/>
      <p:bldP spid="49" grpId="1" animBg="1"/>
      <p:bldP spid="49" grpId="2" animBg="1"/>
      <p:bldP spid="49"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6619-9011-DD97-DB9D-56529BBAE732}"/>
              </a:ext>
            </a:extLst>
          </p:cNvPr>
          <p:cNvSpPr>
            <a:spLocks noGrp="1"/>
          </p:cNvSpPr>
          <p:nvPr>
            <p:ph type="title"/>
          </p:nvPr>
        </p:nvSpPr>
        <p:spPr/>
        <p:txBody>
          <a:bodyPr/>
          <a:lstStyle/>
          <a:p>
            <a:r>
              <a:rPr lang="en-US"/>
              <a:t>Hands-On Exercise: Sending data with a </a:t>
            </a:r>
            <a:r>
              <a:rPr lang="en-US" b="1" err="1">
                <a:latin typeface="Courier New" panose="02070309020205020404" pitchFamily="49" charset="0"/>
                <a:cs typeface="Courier New" panose="02070309020205020404" pitchFamily="49" charset="0"/>
              </a:rPr>
              <a:t>dataqueue</a:t>
            </a:r>
            <a:r>
              <a:rPr lang="en-US" b="1">
                <a:latin typeface="+mn-lt"/>
                <a:cs typeface="Courier New" panose="02070309020205020404" pitchFamily="49" charset="0"/>
              </a:rPr>
              <a:t> </a:t>
            </a:r>
            <a:r>
              <a:rPr lang="en-US">
                <a:latin typeface="+mn-lt"/>
                <a:cs typeface="Courier New" panose="02070309020205020404" pitchFamily="49" charset="0"/>
              </a:rPr>
              <a:t>v2</a:t>
            </a:r>
            <a:endParaRPr lang="en-US">
              <a:latin typeface="+mn-lt"/>
            </a:endParaRPr>
          </a:p>
        </p:txBody>
      </p:sp>
      <p:sp>
        <p:nvSpPr>
          <p:cNvPr id="12" name="TextBox 11">
            <a:extLst>
              <a:ext uri="{FF2B5EF4-FFF2-40B4-BE49-F238E27FC236}">
                <a16:creationId xmlns:a16="http://schemas.microsoft.com/office/drawing/2014/main" id="{C7EE8892-BFCF-CCFD-7D3A-D9A1DCDC640C}"/>
              </a:ext>
            </a:extLst>
          </p:cNvPr>
          <p:cNvSpPr txBox="1"/>
          <p:nvPr/>
        </p:nvSpPr>
        <p:spPr>
          <a:xfrm>
            <a:off x="0" y="6488668"/>
            <a:ext cx="3647728"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parfeval_getting_started</a:t>
            </a:r>
            <a:endParaRPr lang="en-US" b="1">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121C0501-F945-A987-3C80-C3FE5B6B40E2}"/>
              </a:ext>
            </a:extLst>
          </p:cNvPr>
          <p:cNvPicPr>
            <a:picLocks noChangeAspect="1"/>
          </p:cNvPicPr>
          <p:nvPr/>
        </p:nvPicPr>
        <p:blipFill>
          <a:blip r:embed="rId2"/>
          <a:stretch>
            <a:fillRect/>
          </a:stretch>
        </p:blipFill>
        <p:spPr>
          <a:xfrm>
            <a:off x="9342217" y="4869160"/>
            <a:ext cx="2240183" cy="1804174"/>
          </a:xfrm>
          <a:prstGeom prst="rect">
            <a:avLst/>
          </a:prstGeom>
        </p:spPr>
      </p:pic>
      <p:pic>
        <p:nvPicPr>
          <p:cNvPr id="6" name="Content Placeholder 5">
            <a:extLst>
              <a:ext uri="{FF2B5EF4-FFF2-40B4-BE49-F238E27FC236}">
                <a16:creationId xmlns:a16="http://schemas.microsoft.com/office/drawing/2014/main" id="{F7DDF1BD-CE73-1C7D-5D4E-08DA1EDBE062}"/>
              </a:ext>
            </a:extLst>
          </p:cNvPr>
          <p:cNvPicPr>
            <a:picLocks noGrp="1" noChangeAspect="1"/>
          </p:cNvPicPr>
          <p:nvPr>
            <p:ph idx="1"/>
          </p:nvPr>
        </p:nvPicPr>
        <p:blipFill>
          <a:blip r:embed="rId3"/>
          <a:stretch>
            <a:fillRect/>
          </a:stretch>
        </p:blipFill>
        <p:spPr>
          <a:xfrm>
            <a:off x="769182" y="1600200"/>
            <a:ext cx="10450435" cy="4648200"/>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740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361D3-5485-08F6-9751-430CAC61D43B}"/>
              </a:ext>
            </a:extLst>
          </p:cNvPr>
          <p:cNvSpPr>
            <a:spLocks noGrp="1"/>
          </p:cNvSpPr>
          <p:nvPr>
            <p:ph type="title"/>
          </p:nvPr>
        </p:nvSpPr>
        <p:spPr/>
        <p:txBody>
          <a:bodyPr/>
          <a:lstStyle/>
          <a:p>
            <a:r>
              <a:rPr lang="en-US"/>
              <a:t>Run code in parallel</a:t>
            </a:r>
            <a:endParaRPr lang="en-DE"/>
          </a:p>
        </p:txBody>
      </p:sp>
      <p:sp>
        <p:nvSpPr>
          <p:cNvPr id="5" name="Content Placeholder 4">
            <a:extLst>
              <a:ext uri="{FF2B5EF4-FFF2-40B4-BE49-F238E27FC236}">
                <a16:creationId xmlns:a16="http://schemas.microsoft.com/office/drawing/2014/main" id="{9750C1E2-A3CA-2C58-5F72-57DF68EDFA73}"/>
              </a:ext>
            </a:extLst>
          </p:cNvPr>
          <p:cNvSpPr>
            <a:spLocks noGrp="1"/>
          </p:cNvSpPr>
          <p:nvPr>
            <p:ph sz="half" idx="1"/>
          </p:nvPr>
        </p:nvSpPr>
        <p:spPr>
          <a:xfrm>
            <a:off x="263352" y="1600200"/>
            <a:ext cx="5527850" cy="4648199"/>
          </a:xfrm>
        </p:spPr>
        <p:txBody>
          <a:bodyPr/>
          <a:lstStyle/>
          <a:p>
            <a:pPr marL="0" indent="0">
              <a:buNone/>
            </a:pPr>
            <a:r>
              <a:rPr lang="en-US" b="1"/>
              <a:t>Synchronously with </a:t>
            </a:r>
            <a:r>
              <a:rPr lang="en-US">
                <a:latin typeface="Courier New" panose="02070309020205020404" pitchFamily="49" charset="0"/>
                <a:cs typeface="Courier New" panose="02070309020205020404" pitchFamily="49" charset="0"/>
              </a:rPr>
              <a:t>parfor</a:t>
            </a:r>
          </a:p>
          <a:p>
            <a:r>
              <a:rPr lang="en-US"/>
              <a:t>You wait for your loop to complete to obtain your results</a:t>
            </a:r>
          </a:p>
          <a:p>
            <a:r>
              <a:rPr lang="en-US"/>
              <a:t>Your MATLAB client is blocked from running any new computations</a:t>
            </a:r>
          </a:p>
          <a:p>
            <a:r>
              <a:rPr lang="en-US"/>
              <a:t>You cannot break out of loop early</a:t>
            </a:r>
          </a:p>
        </p:txBody>
      </p:sp>
      <p:sp>
        <p:nvSpPr>
          <p:cNvPr id="6" name="Content Placeholder 5">
            <a:extLst>
              <a:ext uri="{FF2B5EF4-FFF2-40B4-BE49-F238E27FC236}">
                <a16:creationId xmlns:a16="http://schemas.microsoft.com/office/drawing/2014/main" id="{4980A199-3992-9A47-944C-5069230912E4}"/>
              </a:ext>
            </a:extLst>
          </p:cNvPr>
          <p:cNvSpPr>
            <a:spLocks noGrp="1"/>
          </p:cNvSpPr>
          <p:nvPr>
            <p:ph sz="half" idx="2"/>
          </p:nvPr>
        </p:nvSpPr>
        <p:spPr/>
        <p:txBody>
          <a:bodyPr/>
          <a:lstStyle/>
          <a:p>
            <a:pPr marL="0" indent="0">
              <a:buNone/>
            </a:pPr>
            <a:r>
              <a:rPr lang="en-US" b="1"/>
              <a:t>Asynchronously with </a:t>
            </a:r>
            <a:r>
              <a:rPr lang="en-US">
                <a:latin typeface="Courier New" panose="02070309020205020404" pitchFamily="49" charset="0"/>
                <a:cs typeface="Courier New" panose="02070309020205020404" pitchFamily="49" charset="0"/>
              </a:rPr>
              <a:t>parfeval</a:t>
            </a:r>
            <a:endParaRPr lang="en-US">
              <a:latin typeface="+mn-lt"/>
              <a:cs typeface="Times New Roman" panose="02020603050405020304" pitchFamily="18" charset="0"/>
            </a:endParaRPr>
          </a:p>
          <a:p>
            <a:r>
              <a:rPr lang="en-US"/>
              <a:t>You can obtain intermediate results</a:t>
            </a:r>
          </a:p>
          <a:p>
            <a:r>
              <a:rPr lang="en-US"/>
              <a:t>Your MATLAB client is free to run other computations</a:t>
            </a:r>
          </a:p>
          <a:p>
            <a:r>
              <a:rPr lang="en-US"/>
              <a:t>You can terminate execution early</a:t>
            </a:r>
          </a:p>
          <a:p>
            <a:endParaRPr lang="en-US"/>
          </a:p>
          <a:p>
            <a:endParaRPr lang="en-DE">
              <a:latin typeface="Courier New" panose="02070309020205020404" pitchFamily="49" charset="0"/>
              <a:cs typeface="Courier New" panose="02070309020205020404" pitchFamily="49" charset="0"/>
            </a:endParaRPr>
          </a:p>
          <a:p>
            <a:endParaRPr lang="en-DE"/>
          </a:p>
        </p:txBody>
      </p:sp>
    </p:spTree>
    <p:extLst>
      <p:ext uri="{BB962C8B-B14F-4D97-AF65-F5344CB8AC3E}">
        <p14:creationId xmlns:p14="http://schemas.microsoft.com/office/powerpoint/2010/main" val="162281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EFD3-0ABB-4E0E-BCD4-640185B50725}"/>
              </a:ext>
            </a:extLst>
          </p:cNvPr>
          <p:cNvSpPr>
            <a:spLocks noGrp="1"/>
          </p:cNvSpPr>
          <p:nvPr>
            <p:ph type="title"/>
          </p:nvPr>
        </p:nvSpPr>
        <p:spPr/>
        <p:txBody>
          <a:bodyPr/>
          <a:lstStyle/>
          <a:p>
            <a:r>
              <a:rPr lang="en-US">
                <a:solidFill>
                  <a:srgbClr val="125687"/>
                </a:solidFill>
              </a:rPr>
              <a:t>Agenda</a:t>
            </a:r>
          </a:p>
        </p:txBody>
      </p:sp>
      <p:sp>
        <p:nvSpPr>
          <p:cNvPr id="3" name="Content Placeholder 2">
            <a:extLst>
              <a:ext uri="{FF2B5EF4-FFF2-40B4-BE49-F238E27FC236}">
                <a16:creationId xmlns:a16="http://schemas.microsoft.com/office/drawing/2014/main" id="{4B4C2BB1-F322-4512-93E5-789D7C15F1E1}"/>
              </a:ext>
            </a:extLst>
          </p:cNvPr>
          <p:cNvSpPr>
            <a:spLocks noGrp="1"/>
          </p:cNvSpPr>
          <p:nvPr>
            <p:ph idx="1"/>
          </p:nvPr>
        </p:nvSpPr>
        <p:spPr/>
        <p:txBody>
          <a:bodyPr/>
          <a:lstStyle/>
          <a:p>
            <a:r>
              <a:rPr lang="en-US"/>
              <a:t>Part I – Parallel Computing with MATLAB on the Desktop</a:t>
            </a:r>
          </a:p>
          <a:p>
            <a:pPr lvl="1"/>
            <a:r>
              <a:rPr lang="en-US"/>
              <a:t>Parallel Computing Toolbox</a:t>
            </a:r>
          </a:p>
          <a:p>
            <a:r>
              <a:rPr lang="en-US"/>
              <a:t>Part II – Scaling MATLAB to the HPC cluster</a:t>
            </a:r>
            <a:endParaRPr lang="en-US" b="1">
              <a:solidFill>
                <a:srgbClr val="FF0000"/>
              </a:solidFill>
            </a:endParaRPr>
          </a:p>
          <a:p>
            <a:pPr lvl="1"/>
            <a:r>
              <a:rPr lang="en-US"/>
              <a:t>MATLAB Parallel Server</a:t>
            </a:r>
          </a:p>
        </p:txBody>
      </p:sp>
      <p:pic>
        <p:nvPicPr>
          <p:cNvPr id="6" name="Picture 5" descr="A black and green electronic device&#10;&#10;Description automatically generated with medium confidence">
            <a:extLst>
              <a:ext uri="{FF2B5EF4-FFF2-40B4-BE49-F238E27FC236}">
                <a16:creationId xmlns:a16="http://schemas.microsoft.com/office/drawing/2014/main" id="{3230F2AC-5835-D1F1-BA36-DE51797C59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848617" y="2852514"/>
            <a:ext cx="4413109" cy="3309832"/>
          </a:xfrm>
          <a:prstGeom prst="rect">
            <a:avLst/>
          </a:prstGeom>
        </p:spPr>
      </p:pic>
    </p:spTree>
    <p:extLst>
      <p:ext uri="{BB962C8B-B14F-4D97-AF65-F5344CB8AC3E}">
        <p14:creationId xmlns:p14="http://schemas.microsoft.com/office/powerpoint/2010/main" val="17719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0">
                <a:solidFill>
                  <a:srgbClr val="125687"/>
                </a:solidFill>
                <a:effectLst/>
                <a:latin typeface="Arial" panose="020B0604020202020204" pitchFamily="34" charset="0"/>
              </a:rPr>
              <a:t>Leverage NVIDIA GPUs without learning CUDA</a:t>
            </a:r>
            <a:endParaRPr lang="en-GB"/>
          </a:p>
        </p:txBody>
      </p:sp>
      <p:pic>
        <p:nvPicPr>
          <p:cNvPr id="13" name="Picture 12" descr="L-Membrane_CMYK_Master_Smal.gif"/>
          <p:cNvPicPr>
            <a:picLocks noChangeAspect="1"/>
          </p:cNvPicPr>
          <p:nvPr/>
        </p:nvPicPr>
        <p:blipFill>
          <a:blip r:embed="rId3" cstate="print"/>
          <a:stretch>
            <a:fillRect/>
          </a:stretch>
        </p:blipFill>
        <p:spPr>
          <a:xfrm>
            <a:off x="2432677" y="1992403"/>
            <a:ext cx="1038730" cy="937742"/>
          </a:xfrm>
          <a:prstGeom prst="rect">
            <a:avLst/>
          </a:prstGeom>
        </p:spPr>
      </p:pic>
      <p:sp>
        <p:nvSpPr>
          <p:cNvPr id="19" name="Freeform 18"/>
          <p:cNvSpPr/>
          <p:nvPr/>
        </p:nvSpPr>
        <p:spPr bwMode="auto">
          <a:xfrm>
            <a:off x="3438296" y="2465328"/>
            <a:ext cx="2873729" cy="955954"/>
          </a:xfrm>
          <a:custGeom>
            <a:avLst/>
            <a:gdLst>
              <a:gd name="connsiteX0" fmla="*/ 0 w 758283"/>
              <a:gd name="connsiteY0" fmla="*/ 0 h 557561"/>
              <a:gd name="connsiteX1" fmla="*/ 758283 w 758283"/>
              <a:gd name="connsiteY1" fmla="*/ 0 h 557561"/>
              <a:gd name="connsiteX2" fmla="*/ 758283 w 758283"/>
              <a:gd name="connsiteY2" fmla="*/ 557561 h 557561"/>
            </a:gdLst>
            <a:ahLst/>
            <a:cxnLst>
              <a:cxn ang="0">
                <a:pos x="connsiteX0" y="connsiteY0"/>
              </a:cxn>
              <a:cxn ang="0">
                <a:pos x="connsiteX1" y="connsiteY1"/>
              </a:cxn>
              <a:cxn ang="0">
                <a:pos x="connsiteX2" y="connsiteY2"/>
              </a:cxn>
            </a:cxnLst>
            <a:rect l="l" t="t" r="r" b="b"/>
            <a:pathLst>
              <a:path w="758283" h="557561">
                <a:moveTo>
                  <a:pt x="0" y="0"/>
                </a:moveTo>
                <a:lnTo>
                  <a:pt x="758283" y="0"/>
                </a:lnTo>
                <a:lnTo>
                  <a:pt x="758283" y="557561"/>
                </a:lnTo>
              </a:path>
            </a:pathLst>
          </a:custGeom>
          <a:noFill/>
          <a:ln w="114300" cap="flat" cmpd="sng" algn="ctr">
            <a:solidFill>
              <a:schemeClr val="tx2"/>
            </a:solidFill>
            <a:prstDash val="solid"/>
            <a:round/>
            <a:headEnd type="triangle" w="sm" len="sm"/>
            <a:tailEnd type="triangle" w="sm" len="sm"/>
          </a:ln>
          <a:effectLst/>
        </p:spPr>
        <p:txBody>
          <a:bodyPr vert="horz" wrap="none" lIns="91214" tIns="45607" rIns="91214" bIns="45607" numCol="1" rtlCol="0" anchor="ctr" anchorCtr="0" compatLnSpc="1">
            <a:prstTxWarp prst="textNoShape">
              <a:avLst/>
            </a:prstTxWarp>
          </a:bodyPr>
          <a:lstStyle/>
          <a:p>
            <a:pPr algn="ctr" eaLnBrk="0" fontAlgn="base" hangingPunct="0">
              <a:spcBef>
                <a:spcPct val="0"/>
              </a:spcBef>
              <a:spcAft>
                <a:spcPct val="0"/>
              </a:spcAft>
            </a:pPr>
            <a:endParaRPr lang="en-US" sz="998" b="1">
              <a:solidFill>
                <a:srgbClr val="000000"/>
              </a:solidFill>
              <a:latin typeface="Times New Roman" pitchFamily="18" charset="0"/>
            </a:endParaRPr>
          </a:p>
        </p:txBody>
      </p:sp>
      <p:sp>
        <p:nvSpPr>
          <p:cNvPr id="3" name="TextBox 2"/>
          <p:cNvSpPr txBox="1"/>
          <p:nvPr/>
        </p:nvSpPr>
        <p:spPr>
          <a:xfrm>
            <a:off x="2064793" y="2962325"/>
            <a:ext cx="2086320" cy="615553"/>
          </a:xfrm>
          <a:prstGeom prst="rect">
            <a:avLst/>
          </a:prstGeom>
          <a:noFill/>
        </p:spPr>
        <p:txBody>
          <a:bodyPr wrap="square" rtlCol="0">
            <a:spAutoFit/>
          </a:bodyPr>
          <a:lstStyle/>
          <a:p>
            <a:pPr algn="ctr"/>
            <a:r>
              <a:rPr lang="en-US" sz="1700" b="1">
                <a:solidFill>
                  <a:schemeClr val="tx2">
                    <a:lumMod val="75000"/>
                  </a:schemeClr>
                </a:solidFill>
                <a:cs typeface="Arial" pitchFamily="34" charset="0"/>
              </a:rPr>
              <a:t>MATLAB client  </a:t>
            </a:r>
          </a:p>
          <a:p>
            <a:pPr algn="ctr"/>
            <a:r>
              <a:rPr lang="en-US" sz="1700" b="1">
                <a:solidFill>
                  <a:schemeClr val="tx2">
                    <a:lumMod val="75000"/>
                  </a:schemeClr>
                </a:solidFill>
                <a:cs typeface="Arial" pitchFamily="34" charset="0"/>
              </a:rPr>
              <a:t>or worker</a:t>
            </a:r>
          </a:p>
        </p:txBody>
      </p:sp>
      <p:grpSp>
        <p:nvGrpSpPr>
          <p:cNvPr id="16" name="Group 15"/>
          <p:cNvGrpSpPr/>
          <p:nvPr/>
        </p:nvGrpSpPr>
        <p:grpSpPr>
          <a:xfrm>
            <a:off x="4765372" y="3416145"/>
            <a:ext cx="3060340" cy="2287263"/>
            <a:chOff x="7495644" y="3509244"/>
            <a:chExt cx="2688335" cy="2061418"/>
          </a:xfrm>
        </p:grpSpPr>
        <p:sp>
          <p:nvSpPr>
            <p:cNvPr id="31" name="Rounded Rectangle 30"/>
            <p:cNvSpPr/>
            <p:nvPr/>
          </p:nvSpPr>
          <p:spPr>
            <a:xfrm>
              <a:off x="7495644" y="3509244"/>
              <a:ext cx="2688335" cy="2061418"/>
            </a:xfrm>
            <a:prstGeom prst="roundRect">
              <a:avLst>
                <a:gd name="adj" fmla="val 6810"/>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32" name="Group 31"/>
            <p:cNvGrpSpPr/>
            <p:nvPr/>
          </p:nvGrpSpPr>
          <p:grpSpPr>
            <a:xfrm>
              <a:off x="7588846" y="3628557"/>
              <a:ext cx="2490664" cy="1298780"/>
              <a:chOff x="6064846" y="3628557"/>
              <a:chExt cx="2490664" cy="1298780"/>
            </a:xfrm>
            <a:solidFill>
              <a:schemeClr val="accent1">
                <a:lumMod val="75000"/>
              </a:schemeClr>
            </a:solidFill>
          </p:grpSpPr>
          <p:sp>
            <p:nvSpPr>
              <p:cNvPr id="33" name="Rectangle 32"/>
              <p:cNvSpPr/>
              <p:nvPr/>
            </p:nvSpPr>
            <p:spPr>
              <a:xfrm>
                <a:off x="6064846"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36" name="Rectangle 35"/>
              <p:cNvSpPr/>
              <p:nvPr/>
            </p:nvSpPr>
            <p:spPr>
              <a:xfrm>
                <a:off x="6222983"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3" name="Rectangle 42"/>
              <p:cNvSpPr/>
              <p:nvPr/>
            </p:nvSpPr>
            <p:spPr>
              <a:xfrm>
                <a:off x="6381121"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4" name="Rectangle 43"/>
              <p:cNvSpPr/>
              <p:nvPr/>
            </p:nvSpPr>
            <p:spPr>
              <a:xfrm>
                <a:off x="6539258"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6" name="Rectangle 45"/>
              <p:cNvSpPr/>
              <p:nvPr/>
            </p:nvSpPr>
            <p:spPr>
              <a:xfrm>
                <a:off x="6697396"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7" name="Rectangle 46"/>
              <p:cNvSpPr/>
              <p:nvPr/>
            </p:nvSpPr>
            <p:spPr>
              <a:xfrm>
                <a:off x="6855533"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8" name="Rectangle 47"/>
              <p:cNvSpPr/>
              <p:nvPr/>
            </p:nvSpPr>
            <p:spPr>
              <a:xfrm>
                <a:off x="7013671"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49" name="Rectangle 48"/>
              <p:cNvSpPr/>
              <p:nvPr/>
            </p:nvSpPr>
            <p:spPr>
              <a:xfrm>
                <a:off x="7171808"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0" name="Rectangle 49"/>
              <p:cNvSpPr/>
              <p:nvPr/>
            </p:nvSpPr>
            <p:spPr>
              <a:xfrm>
                <a:off x="6064846"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1" name="Rectangle 50"/>
              <p:cNvSpPr/>
              <p:nvPr/>
            </p:nvSpPr>
            <p:spPr>
              <a:xfrm>
                <a:off x="6222983"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2" name="Rectangle 51"/>
              <p:cNvSpPr/>
              <p:nvPr/>
            </p:nvSpPr>
            <p:spPr>
              <a:xfrm>
                <a:off x="6381121"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3" name="Rectangle 52"/>
              <p:cNvSpPr/>
              <p:nvPr/>
            </p:nvSpPr>
            <p:spPr>
              <a:xfrm>
                <a:off x="6539258"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4" name="Rectangle 53"/>
              <p:cNvSpPr/>
              <p:nvPr/>
            </p:nvSpPr>
            <p:spPr>
              <a:xfrm>
                <a:off x="6697396"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5" name="Rectangle 54"/>
              <p:cNvSpPr/>
              <p:nvPr/>
            </p:nvSpPr>
            <p:spPr>
              <a:xfrm>
                <a:off x="6855533"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6" name="Rectangle 55"/>
              <p:cNvSpPr/>
              <p:nvPr/>
            </p:nvSpPr>
            <p:spPr>
              <a:xfrm>
                <a:off x="7013671"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7" name="Rectangle 56"/>
              <p:cNvSpPr/>
              <p:nvPr/>
            </p:nvSpPr>
            <p:spPr>
              <a:xfrm>
                <a:off x="7171808"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8" name="Rectangle 57"/>
              <p:cNvSpPr/>
              <p:nvPr/>
            </p:nvSpPr>
            <p:spPr>
              <a:xfrm>
                <a:off x="6064846"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59" name="Rectangle 58"/>
              <p:cNvSpPr/>
              <p:nvPr/>
            </p:nvSpPr>
            <p:spPr>
              <a:xfrm>
                <a:off x="6222983"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2" name="Rectangle 61"/>
              <p:cNvSpPr/>
              <p:nvPr/>
            </p:nvSpPr>
            <p:spPr>
              <a:xfrm>
                <a:off x="6381121"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3" name="Rectangle 62"/>
              <p:cNvSpPr/>
              <p:nvPr/>
            </p:nvSpPr>
            <p:spPr>
              <a:xfrm>
                <a:off x="6539258"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4" name="Rectangle 63"/>
              <p:cNvSpPr/>
              <p:nvPr/>
            </p:nvSpPr>
            <p:spPr>
              <a:xfrm>
                <a:off x="6697396"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5" name="Rectangle 64"/>
              <p:cNvSpPr/>
              <p:nvPr/>
            </p:nvSpPr>
            <p:spPr>
              <a:xfrm>
                <a:off x="6855533"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6" name="Rectangle 65"/>
              <p:cNvSpPr/>
              <p:nvPr/>
            </p:nvSpPr>
            <p:spPr>
              <a:xfrm>
                <a:off x="7013671"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7" name="Rectangle 66"/>
              <p:cNvSpPr/>
              <p:nvPr/>
            </p:nvSpPr>
            <p:spPr>
              <a:xfrm>
                <a:off x="7171808"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8" name="Rectangle 67"/>
              <p:cNvSpPr/>
              <p:nvPr/>
            </p:nvSpPr>
            <p:spPr>
              <a:xfrm>
                <a:off x="6064846"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69" name="Rectangle 68"/>
              <p:cNvSpPr/>
              <p:nvPr/>
            </p:nvSpPr>
            <p:spPr>
              <a:xfrm>
                <a:off x="6222983"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0" name="Rectangle 69"/>
              <p:cNvSpPr/>
              <p:nvPr/>
            </p:nvSpPr>
            <p:spPr>
              <a:xfrm>
                <a:off x="6381121"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1" name="Rectangle 70"/>
              <p:cNvSpPr/>
              <p:nvPr/>
            </p:nvSpPr>
            <p:spPr>
              <a:xfrm>
                <a:off x="6539258"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2" name="Rectangle 71"/>
              <p:cNvSpPr/>
              <p:nvPr/>
            </p:nvSpPr>
            <p:spPr>
              <a:xfrm>
                <a:off x="6697396"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3" name="Rectangle 72"/>
              <p:cNvSpPr/>
              <p:nvPr/>
            </p:nvSpPr>
            <p:spPr>
              <a:xfrm>
                <a:off x="6855533"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4" name="Rectangle 73"/>
              <p:cNvSpPr/>
              <p:nvPr/>
            </p:nvSpPr>
            <p:spPr>
              <a:xfrm>
                <a:off x="7013671"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5" name="Rectangle 74"/>
              <p:cNvSpPr/>
              <p:nvPr/>
            </p:nvSpPr>
            <p:spPr>
              <a:xfrm>
                <a:off x="7171808"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6" name="Rectangle 75"/>
              <p:cNvSpPr/>
              <p:nvPr/>
            </p:nvSpPr>
            <p:spPr>
              <a:xfrm>
                <a:off x="6064846"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8" name="Rectangle 77"/>
              <p:cNvSpPr/>
              <p:nvPr/>
            </p:nvSpPr>
            <p:spPr>
              <a:xfrm>
                <a:off x="6222983"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79" name="Rectangle 78"/>
              <p:cNvSpPr/>
              <p:nvPr/>
            </p:nvSpPr>
            <p:spPr>
              <a:xfrm>
                <a:off x="6381121"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0" name="Rectangle 79"/>
              <p:cNvSpPr/>
              <p:nvPr/>
            </p:nvSpPr>
            <p:spPr>
              <a:xfrm>
                <a:off x="6539258"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1" name="Rectangle 80"/>
              <p:cNvSpPr/>
              <p:nvPr/>
            </p:nvSpPr>
            <p:spPr>
              <a:xfrm>
                <a:off x="6697396"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2" name="Rectangle 81"/>
              <p:cNvSpPr/>
              <p:nvPr/>
            </p:nvSpPr>
            <p:spPr>
              <a:xfrm>
                <a:off x="6855533"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3" name="Rectangle 82"/>
              <p:cNvSpPr/>
              <p:nvPr/>
            </p:nvSpPr>
            <p:spPr>
              <a:xfrm>
                <a:off x="7013671"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4" name="Rectangle 83"/>
              <p:cNvSpPr/>
              <p:nvPr/>
            </p:nvSpPr>
            <p:spPr>
              <a:xfrm>
                <a:off x="7171808"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5" name="Rectangle 84"/>
              <p:cNvSpPr/>
              <p:nvPr/>
            </p:nvSpPr>
            <p:spPr>
              <a:xfrm>
                <a:off x="6064846"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6" name="Rectangle 85"/>
              <p:cNvSpPr/>
              <p:nvPr/>
            </p:nvSpPr>
            <p:spPr>
              <a:xfrm>
                <a:off x="6222983"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7" name="Rectangle 86"/>
              <p:cNvSpPr/>
              <p:nvPr/>
            </p:nvSpPr>
            <p:spPr>
              <a:xfrm>
                <a:off x="6381121"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8" name="Rectangle 87"/>
              <p:cNvSpPr/>
              <p:nvPr/>
            </p:nvSpPr>
            <p:spPr>
              <a:xfrm>
                <a:off x="6539258"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89" name="Rectangle 88"/>
              <p:cNvSpPr/>
              <p:nvPr/>
            </p:nvSpPr>
            <p:spPr>
              <a:xfrm>
                <a:off x="6697396"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0" name="Rectangle 89"/>
              <p:cNvSpPr/>
              <p:nvPr/>
            </p:nvSpPr>
            <p:spPr>
              <a:xfrm>
                <a:off x="6855533"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1" name="Rectangle 90"/>
              <p:cNvSpPr/>
              <p:nvPr/>
            </p:nvSpPr>
            <p:spPr>
              <a:xfrm>
                <a:off x="7013671"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2" name="Rectangle 91"/>
              <p:cNvSpPr/>
              <p:nvPr/>
            </p:nvSpPr>
            <p:spPr>
              <a:xfrm>
                <a:off x="7171808"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3" name="Rectangle 92"/>
              <p:cNvSpPr/>
              <p:nvPr/>
            </p:nvSpPr>
            <p:spPr>
              <a:xfrm>
                <a:off x="6064846"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4" name="Rectangle 93"/>
              <p:cNvSpPr/>
              <p:nvPr/>
            </p:nvSpPr>
            <p:spPr>
              <a:xfrm>
                <a:off x="6222983"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5" name="Rectangle 94"/>
              <p:cNvSpPr/>
              <p:nvPr/>
            </p:nvSpPr>
            <p:spPr>
              <a:xfrm>
                <a:off x="6381121"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6" name="Rectangle 95"/>
              <p:cNvSpPr/>
              <p:nvPr/>
            </p:nvSpPr>
            <p:spPr>
              <a:xfrm>
                <a:off x="6539258"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7" name="Rectangle 96"/>
              <p:cNvSpPr/>
              <p:nvPr/>
            </p:nvSpPr>
            <p:spPr>
              <a:xfrm>
                <a:off x="6697396"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8" name="Rectangle 97"/>
              <p:cNvSpPr/>
              <p:nvPr/>
            </p:nvSpPr>
            <p:spPr>
              <a:xfrm>
                <a:off x="6855533"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99" name="Rectangle 98"/>
              <p:cNvSpPr/>
              <p:nvPr/>
            </p:nvSpPr>
            <p:spPr>
              <a:xfrm>
                <a:off x="7013671"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0" name="Rectangle 99"/>
              <p:cNvSpPr/>
              <p:nvPr/>
            </p:nvSpPr>
            <p:spPr>
              <a:xfrm>
                <a:off x="7171808"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1" name="Rectangle 100"/>
              <p:cNvSpPr/>
              <p:nvPr/>
            </p:nvSpPr>
            <p:spPr>
              <a:xfrm>
                <a:off x="6064846"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2" name="Rectangle 101"/>
              <p:cNvSpPr/>
              <p:nvPr/>
            </p:nvSpPr>
            <p:spPr>
              <a:xfrm>
                <a:off x="6222983"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3" name="Rectangle 102"/>
              <p:cNvSpPr/>
              <p:nvPr/>
            </p:nvSpPr>
            <p:spPr>
              <a:xfrm>
                <a:off x="6381121"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4" name="Rectangle 103"/>
              <p:cNvSpPr/>
              <p:nvPr/>
            </p:nvSpPr>
            <p:spPr>
              <a:xfrm>
                <a:off x="6539258"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5" name="Rectangle 104"/>
              <p:cNvSpPr/>
              <p:nvPr/>
            </p:nvSpPr>
            <p:spPr>
              <a:xfrm>
                <a:off x="6697396"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6" name="Rectangle 105"/>
              <p:cNvSpPr/>
              <p:nvPr/>
            </p:nvSpPr>
            <p:spPr>
              <a:xfrm>
                <a:off x="6855533"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7" name="Rectangle 106"/>
              <p:cNvSpPr/>
              <p:nvPr/>
            </p:nvSpPr>
            <p:spPr>
              <a:xfrm>
                <a:off x="7013671"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8" name="Rectangle 107"/>
              <p:cNvSpPr/>
              <p:nvPr/>
            </p:nvSpPr>
            <p:spPr>
              <a:xfrm>
                <a:off x="7171808"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09" name="Rectangle 108"/>
              <p:cNvSpPr/>
              <p:nvPr/>
            </p:nvSpPr>
            <p:spPr>
              <a:xfrm>
                <a:off x="7329945"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0" name="Rectangle 109"/>
              <p:cNvSpPr/>
              <p:nvPr/>
            </p:nvSpPr>
            <p:spPr>
              <a:xfrm>
                <a:off x="7488083"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1" name="Rectangle 110"/>
              <p:cNvSpPr/>
              <p:nvPr/>
            </p:nvSpPr>
            <p:spPr>
              <a:xfrm>
                <a:off x="7646220"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2" name="Rectangle 111"/>
              <p:cNvSpPr/>
              <p:nvPr/>
            </p:nvSpPr>
            <p:spPr>
              <a:xfrm>
                <a:off x="7804358"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3" name="Rectangle 112"/>
              <p:cNvSpPr/>
              <p:nvPr/>
            </p:nvSpPr>
            <p:spPr>
              <a:xfrm>
                <a:off x="7962495"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4" name="Rectangle 113"/>
              <p:cNvSpPr/>
              <p:nvPr/>
            </p:nvSpPr>
            <p:spPr>
              <a:xfrm>
                <a:off x="8120632"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5" name="Rectangle 114"/>
              <p:cNvSpPr/>
              <p:nvPr/>
            </p:nvSpPr>
            <p:spPr>
              <a:xfrm>
                <a:off x="8278770"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6" name="Rectangle 115"/>
              <p:cNvSpPr/>
              <p:nvPr/>
            </p:nvSpPr>
            <p:spPr>
              <a:xfrm>
                <a:off x="8436907" y="3628557"/>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7" name="Rectangle 116"/>
              <p:cNvSpPr/>
              <p:nvPr/>
            </p:nvSpPr>
            <p:spPr>
              <a:xfrm>
                <a:off x="7329945"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8" name="Rectangle 117"/>
              <p:cNvSpPr/>
              <p:nvPr/>
            </p:nvSpPr>
            <p:spPr>
              <a:xfrm>
                <a:off x="7488083"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19" name="Rectangle 118"/>
              <p:cNvSpPr/>
              <p:nvPr/>
            </p:nvSpPr>
            <p:spPr>
              <a:xfrm>
                <a:off x="7646220"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0" name="Rectangle 119"/>
              <p:cNvSpPr/>
              <p:nvPr/>
            </p:nvSpPr>
            <p:spPr>
              <a:xfrm>
                <a:off x="7804358"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1" name="Rectangle 120"/>
              <p:cNvSpPr/>
              <p:nvPr/>
            </p:nvSpPr>
            <p:spPr>
              <a:xfrm>
                <a:off x="7962495"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2" name="Rectangle 121"/>
              <p:cNvSpPr/>
              <p:nvPr/>
            </p:nvSpPr>
            <p:spPr>
              <a:xfrm>
                <a:off x="8120632"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3" name="Rectangle 122"/>
              <p:cNvSpPr/>
              <p:nvPr/>
            </p:nvSpPr>
            <p:spPr>
              <a:xfrm>
                <a:off x="8278770"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4" name="Rectangle 123"/>
              <p:cNvSpPr/>
              <p:nvPr/>
            </p:nvSpPr>
            <p:spPr>
              <a:xfrm>
                <a:off x="8436907" y="3796141"/>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5" name="Rectangle 124"/>
              <p:cNvSpPr/>
              <p:nvPr/>
            </p:nvSpPr>
            <p:spPr>
              <a:xfrm>
                <a:off x="7329945"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6" name="Rectangle 125"/>
              <p:cNvSpPr/>
              <p:nvPr/>
            </p:nvSpPr>
            <p:spPr>
              <a:xfrm>
                <a:off x="7488083"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7" name="Rectangle 126"/>
              <p:cNvSpPr/>
              <p:nvPr/>
            </p:nvSpPr>
            <p:spPr>
              <a:xfrm>
                <a:off x="7646220"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8" name="Rectangle 127"/>
              <p:cNvSpPr/>
              <p:nvPr/>
            </p:nvSpPr>
            <p:spPr>
              <a:xfrm>
                <a:off x="7804358"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29" name="Rectangle 128"/>
              <p:cNvSpPr/>
              <p:nvPr/>
            </p:nvSpPr>
            <p:spPr>
              <a:xfrm>
                <a:off x="7962495"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0" name="Rectangle 129"/>
              <p:cNvSpPr/>
              <p:nvPr/>
            </p:nvSpPr>
            <p:spPr>
              <a:xfrm>
                <a:off x="8120632"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1" name="Rectangle 130"/>
              <p:cNvSpPr/>
              <p:nvPr/>
            </p:nvSpPr>
            <p:spPr>
              <a:xfrm>
                <a:off x="8278770"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2" name="Rectangle 131"/>
              <p:cNvSpPr/>
              <p:nvPr/>
            </p:nvSpPr>
            <p:spPr>
              <a:xfrm>
                <a:off x="8436907" y="3963726"/>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3" name="Rectangle 132"/>
              <p:cNvSpPr/>
              <p:nvPr/>
            </p:nvSpPr>
            <p:spPr>
              <a:xfrm>
                <a:off x="7329945"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4" name="Rectangle 133"/>
              <p:cNvSpPr/>
              <p:nvPr/>
            </p:nvSpPr>
            <p:spPr>
              <a:xfrm>
                <a:off x="7488083"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5" name="Rectangle 134"/>
              <p:cNvSpPr/>
              <p:nvPr/>
            </p:nvSpPr>
            <p:spPr>
              <a:xfrm>
                <a:off x="7646220"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6" name="Rectangle 135"/>
              <p:cNvSpPr/>
              <p:nvPr/>
            </p:nvSpPr>
            <p:spPr>
              <a:xfrm>
                <a:off x="7804358"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7" name="Rectangle 136"/>
              <p:cNvSpPr/>
              <p:nvPr/>
            </p:nvSpPr>
            <p:spPr>
              <a:xfrm>
                <a:off x="7962495"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8" name="Rectangle 137"/>
              <p:cNvSpPr/>
              <p:nvPr/>
            </p:nvSpPr>
            <p:spPr>
              <a:xfrm>
                <a:off x="8120632"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39" name="Rectangle 138"/>
              <p:cNvSpPr/>
              <p:nvPr/>
            </p:nvSpPr>
            <p:spPr>
              <a:xfrm>
                <a:off x="8278770"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0" name="Rectangle 139"/>
              <p:cNvSpPr/>
              <p:nvPr/>
            </p:nvSpPr>
            <p:spPr>
              <a:xfrm>
                <a:off x="8436907" y="4131310"/>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1" name="Rectangle 140"/>
              <p:cNvSpPr/>
              <p:nvPr/>
            </p:nvSpPr>
            <p:spPr>
              <a:xfrm>
                <a:off x="7488083"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2" name="Rectangle 141"/>
              <p:cNvSpPr/>
              <p:nvPr/>
            </p:nvSpPr>
            <p:spPr>
              <a:xfrm>
                <a:off x="7646220"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3" name="Rectangle 142"/>
              <p:cNvSpPr/>
              <p:nvPr/>
            </p:nvSpPr>
            <p:spPr>
              <a:xfrm>
                <a:off x="7804358"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4" name="Rectangle 143"/>
              <p:cNvSpPr/>
              <p:nvPr/>
            </p:nvSpPr>
            <p:spPr>
              <a:xfrm>
                <a:off x="7962495"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5" name="Rectangle 144"/>
              <p:cNvSpPr/>
              <p:nvPr/>
            </p:nvSpPr>
            <p:spPr>
              <a:xfrm>
                <a:off x="8120632"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6" name="Rectangle 145"/>
              <p:cNvSpPr/>
              <p:nvPr/>
            </p:nvSpPr>
            <p:spPr>
              <a:xfrm>
                <a:off x="8278770"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7" name="Rectangle 146"/>
              <p:cNvSpPr/>
              <p:nvPr/>
            </p:nvSpPr>
            <p:spPr>
              <a:xfrm>
                <a:off x="8436907" y="4298895"/>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8" name="Rectangle 147"/>
              <p:cNvSpPr/>
              <p:nvPr/>
            </p:nvSpPr>
            <p:spPr>
              <a:xfrm>
                <a:off x="7329945"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49" name="Rectangle 148"/>
              <p:cNvSpPr/>
              <p:nvPr/>
            </p:nvSpPr>
            <p:spPr>
              <a:xfrm>
                <a:off x="7488083"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0" name="Rectangle 149"/>
              <p:cNvSpPr/>
              <p:nvPr/>
            </p:nvSpPr>
            <p:spPr>
              <a:xfrm>
                <a:off x="7646220"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1" name="Rectangle 150"/>
              <p:cNvSpPr/>
              <p:nvPr/>
            </p:nvSpPr>
            <p:spPr>
              <a:xfrm>
                <a:off x="7804358"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2" name="Rectangle 151"/>
              <p:cNvSpPr/>
              <p:nvPr/>
            </p:nvSpPr>
            <p:spPr>
              <a:xfrm>
                <a:off x="7962495"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3" name="Rectangle 152"/>
              <p:cNvSpPr/>
              <p:nvPr/>
            </p:nvSpPr>
            <p:spPr>
              <a:xfrm>
                <a:off x="8120632"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4" name="Rectangle 153"/>
              <p:cNvSpPr/>
              <p:nvPr/>
            </p:nvSpPr>
            <p:spPr>
              <a:xfrm>
                <a:off x="8278770"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5" name="Rectangle 154"/>
              <p:cNvSpPr/>
              <p:nvPr/>
            </p:nvSpPr>
            <p:spPr>
              <a:xfrm>
                <a:off x="8436907" y="446647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6" name="Rectangle 155"/>
              <p:cNvSpPr/>
              <p:nvPr/>
            </p:nvSpPr>
            <p:spPr>
              <a:xfrm>
                <a:off x="7329945"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7" name="Rectangle 156"/>
              <p:cNvSpPr/>
              <p:nvPr/>
            </p:nvSpPr>
            <p:spPr>
              <a:xfrm>
                <a:off x="7488083"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8" name="Rectangle 157"/>
              <p:cNvSpPr/>
              <p:nvPr/>
            </p:nvSpPr>
            <p:spPr>
              <a:xfrm>
                <a:off x="7646220"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59" name="Rectangle 158"/>
              <p:cNvSpPr/>
              <p:nvPr/>
            </p:nvSpPr>
            <p:spPr>
              <a:xfrm>
                <a:off x="7804358"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0" name="Rectangle 159"/>
              <p:cNvSpPr/>
              <p:nvPr/>
            </p:nvSpPr>
            <p:spPr>
              <a:xfrm>
                <a:off x="7962495"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1" name="Rectangle 160"/>
              <p:cNvSpPr/>
              <p:nvPr/>
            </p:nvSpPr>
            <p:spPr>
              <a:xfrm>
                <a:off x="8120632"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2" name="Rectangle 161"/>
              <p:cNvSpPr/>
              <p:nvPr/>
            </p:nvSpPr>
            <p:spPr>
              <a:xfrm>
                <a:off x="8278770"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3" name="Rectangle 162"/>
              <p:cNvSpPr/>
              <p:nvPr/>
            </p:nvSpPr>
            <p:spPr>
              <a:xfrm>
                <a:off x="8436907" y="4634064"/>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4" name="Rectangle 163"/>
              <p:cNvSpPr/>
              <p:nvPr/>
            </p:nvSpPr>
            <p:spPr>
              <a:xfrm>
                <a:off x="7329945"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5" name="Rectangle 164"/>
              <p:cNvSpPr/>
              <p:nvPr/>
            </p:nvSpPr>
            <p:spPr>
              <a:xfrm>
                <a:off x="7488083"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6" name="Rectangle 165"/>
              <p:cNvSpPr/>
              <p:nvPr/>
            </p:nvSpPr>
            <p:spPr>
              <a:xfrm>
                <a:off x="7646220"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7" name="Rectangle 166"/>
              <p:cNvSpPr/>
              <p:nvPr/>
            </p:nvSpPr>
            <p:spPr>
              <a:xfrm>
                <a:off x="7804358"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8" name="Rectangle 167"/>
              <p:cNvSpPr/>
              <p:nvPr/>
            </p:nvSpPr>
            <p:spPr>
              <a:xfrm>
                <a:off x="7962495"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69" name="Rectangle 168"/>
              <p:cNvSpPr/>
              <p:nvPr/>
            </p:nvSpPr>
            <p:spPr>
              <a:xfrm>
                <a:off x="8120632"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70" name="Rectangle 169"/>
              <p:cNvSpPr/>
              <p:nvPr/>
            </p:nvSpPr>
            <p:spPr>
              <a:xfrm>
                <a:off x="8278770"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sp>
            <p:nvSpPr>
              <p:cNvPr id="171" name="Rectangle 170"/>
              <p:cNvSpPr/>
              <p:nvPr/>
            </p:nvSpPr>
            <p:spPr>
              <a:xfrm>
                <a:off x="8436907" y="4801649"/>
                <a:ext cx="118603" cy="1256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00" b="1">
                  <a:solidFill>
                    <a:srgbClr val="FFFFFF"/>
                  </a:solidFill>
                  <a:cs typeface="Arial" pitchFamily="34" charset="0"/>
                </a:endParaRPr>
              </a:p>
            </p:txBody>
          </p:sp>
        </p:grpSp>
        <p:sp>
          <p:nvSpPr>
            <p:cNvPr id="172" name="TextBox 171"/>
            <p:cNvSpPr txBox="1"/>
            <p:nvPr/>
          </p:nvSpPr>
          <p:spPr>
            <a:xfrm>
              <a:off x="8344392" y="4121853"/>
              <a:ext cx="1143697" cy="318995"/>
            </a:xfrm>
            <a:prstGeom prst="rect">
              <a:avLst/>
            </a:prstGeom>
            <a:solidFill>
              <a:schemeClr val="bg1">
                <a:lumMod val="95000"/>
              </a:schemeClr>
            </a:solidFill>
            <a:ln>
              <a:solidFill>
                <a:schemeClr val="bg1"/>
              </a:solidFill>
            </a:ln>
          </p:spPr>
          <p:txBody>
            <a:bodyPr wrap="none" rtlCol="0">
              <a:spAutoFit/>
            </a:bodyPr>
            <a:lstStyle/>
            <a:p>
              <a:r>
                <a:rPr lang="en-US" sz="1700" b="1">
                  <a:solidFill>
                    <a:schemeClr val="accent1">
                      <a:lumMod val="50000"/>
                    </a:schemeClr>
                  </a:solidFill>
                  <a:latin typeface="Arial" pitchFamily="34" charset="0"/>
                  <a:cs typeface="Arial" pitchFamily="34" charset="0"/>
                </a:rPr>
                <a:t>GPU cores</a:t>
              </a:r>
            </a:p>
          </p:txBody>
        </p:sp>
        <p:sp>
          <p:nvSpPr>
            <p:cNvPr id="173" name="Rectangle 172"/>
            <p:cNvSpPr/>
            <p:nvPr/>
          </p:nvSpPr>
          <p:spPr>
            <a:xfrm>
              <a:off x="7588846" y="5053026"/>
              <a:ext cx="2490664" cy="418961"/>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700" b="1">
                  <a:solidFill>
                    <a:srgbClr val="FFFFFF"/>
                  </a:solidFill>
                  <a:cs typeface="Arial" pitchFamily="34" charset="0"/>
                </a:rPr>
                <a:t>Device Memory</a:t>
              </a:r>
            </a:p>
          </p:txBody>
        </p:sp>
      </p:grpSp>
    </p:spTree>
    <p:extLst>
      <p:ext uri="{BB962C8B-B14F-4D97-AF65-F5344CB8AC3E}">
        <p14:creationId xmlns:p14="http://schemas.microsoft.com/office/powerpoint/2010/main" val="32949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19100"/>
            <a:ext cx="10769600" cy="990600"/>
          </a:xfrm>
        </p:spPr>
        <p:txBody>
          <a:bodyPr/>
          <a:lstStyle/>
          <a:p>
            <a:r>
              <a:rPr lang="en-US" b="0" i="0" u="none" strike="noStrike">
                <a:solidFill>
                  <a:srgbClr val="125687"/>
                </a:solidFill>
                <a:effectLst/>
                <a:latin typeface="Arial" panose="020B0604020202020204" pitchFamily="34" charset="0"/>
              </a:rPr>
              <a:t>Leverage your GPU to accelerate your MATLAB code</a:t>
            </a:r>
            <a:r>
              <a:rPr lang="en-US" b="0" i="0">
                <a:solidFill>
                  <a:srgbClr val="000000"/>
                </a:solidFill>
                <a:effectLst/>
                <a:latin typeface="Arial" panose="020B0604020202020204" pitchFamily="34" charset="0"/>
              </a:rPr>
              <a:t>​</a:t>
            </a:r>
            <a:endParaRPr lang="en-US"/>
          </a:p>
        </p:txBody>
      </p:sp>
      <p:sp>
        <p:nvSpPr>
          <p:cNvPr id="145" name="Content Placeholder 144"/>
          <p:cNvSpPr>
            <a:spLocks noGrp="1"/>
          </p:cNvSpPr>
          <p:nvPr>
            <p:ph idx="1"/>
          </p:nvPr>
        </p:nvSpPr>
        <p:spPr>
          <a:xfrm>
            <a:off x="609602" y="1600200"/>
            <a:ext cx="4114798" cy="4648200"/>
          </a:xfrm>
        </p:spPr>
        <p:txBody>
          <a:bodyPr vert="horz" lIns="91440" tIns="45720" rIns="91440" bIns="45720" rtlCol="0" anchor="t">
            <a:noAutofit/>
          </a:bodyPr>
          <a:lstStyle/>
          <a:p>
            <a:pPr marL="343535" indent="-343535">
              <a:lnSpc>
                <a:spcPct val="100000"/>
              </a:lnSpc>
            </a:pPr>
            <a:r>
              <a:rPr lang="en-US" sz="2400">
                <a:latin typeface="Arial"/>
                <a:cs typeface="Arial"/>
              </a:rPr>
              <a:t>Ideal Problems</a:t>
            </a:r>
            <a:endParaRPr lang="en-US"/>
          </a:p>
          <a:p>
            <a:pPr marL="744220" lvl="1" indent="-286385">
              <a:lnSpc>
                <a:spcPct val="100000"/>
              </a:lnSpc>
            </a:pPr>
            <a:r>
              <a:rPr lang="en-US" sz="2000">
                <a:latin typeface="Arial"/>
                <a:cs typeface="Arial"/>
              </a:rPr>
              <a:t>massively parallel and/or vectorized operations</a:t>
            </a:r>
          </a:p>
          <a:p>
            <a:pPr marL="744220" lvl="1" indent="-286385">
              <a:lnSpc>
                <a:spcPct val="100000"/>
              </a:lnSpc>
            </a:pPr>
            <a:r>
              <a:rPr lang="en-US" sz="2000">
                <a:latin typeface="Arial"/>
                <a:cs typeface="Arial"/>
              </a:rPr>
              <a:t>computationally intensive</a:t>
            </a:r>
          </a:p>
          <a:p>
            <a:pPr marL="744220" lvl="1" indent="-286385">
              <a:lnSpc>
                <a:spcPct val="100000"/>
              </a:lnSpc>
            </a:pPr>
            <a:endParaRPr lang="en-US"/>
          </a:p>
          <a:p>
            <a:pPr marL="343535" indent="-343535">
              <a:lnSpc>
                <a:spcPct val="100000"/>
              </a:lnSpc>
            </a:pPr>
            <a:r>
              <a:rPr lang="en-US">
                <a:latin typeface="Arial"/>
                <a:cs typeface="Arial"/>
              </a:rPr>
              <a:t>10</a:t>
            </a:r>
            <a:r>
              <a:rPr lang="en-US" sz="2400">
                <a:latin typeface="Arial"/>
                <a:cs typeface="Arial"/>
              </a:rPr>
              <a:t>00+ GPU-supported functions</a:t>
            </a:r>
          </a:p>
          <a:p>
            <a:pPr marL="343535" indent="-343535">
              <a:lnSpc>
                <a:spcPct val="100000"/>
              </a:lnSpc>
            </a:pPr>
            <a:endParaRPr lang="en-US"/>
          </a:p>
          <a:p>
            <a:pPr marL="343535" indent="-343535">
              <a:lnSpc>
                <a:spcPct val="100000"/>
              </a:lnSpc>
            </a:pPr>
            <a:r>
              <a:rPr lang="en-US" sz="2400">
                <a:latin typeface="Arial"/>
                <a:cs typeface="Arial"/>
              </a:rPr>
              <a:t>Use </a:t>
            </a:r>
            <a:r>
              <a:rPr lang="en-US">
                <a:latin typeface="Courier New"/>
                <a:cs typeface="Courier New"/>
              </a:rPr>
              <a:t>gpuArray</a:t>
            </a:r>
            <a:r>
              <a:rPr lang="en-US" sz="2400">
                <a:latin typeface="Arial"/>
                <a:cs typeface="Arial"/>
              </a:rPr>
              <a:t> and </a:t>
            </a:r>
            <a:r>
              <a:rPr lang="en-US">
                <a:latin typeface="Courier New"/>
                <a:cs typeface="Courier New"/>
              </a:rPr>
              <a:t>gather</a:t>
            </a:r>
            <a:r>
              <a:rPr lang="en-US" sz="2400">
                <a:latin typeface="Arial"/>
                <a:cs typeface="Arial"/>
              </a:rPr>
              <a:t> to transfer data between CPU and GPU</a:t>
            </a:r>
            <a:endParaRPr lang="en-US" sz="2000">
              <a:latin typeface="Courier New"/>
              <a:cs typeface="Courier New"/>
            </a:endParaRPr>
          </a:p>
          <a:p>
            <a:pPr marL="744220" lvl="1" indent="-286385">
              <a:lnSpc>
                <a:spcPct val="100000"/>
              </a:lnSpc>
            </a:pPr>
            <a:endParaRPr lang="en-US"/>
          </a:p>
          <a:p>
            <a:pPr marL="343535" indent="-343535"/>
            <a:endParaRPr lang="en-US"/>
          </a:p>
        </p:txBody>
      </p:sp>
      <p:sp>
        <p:nvSpPr>
          <p:cNvPr id="4" name="Rectangle 3"/>
          <p:cNvSpPr/>
          <p:nvPr/>
        </p:nvSpPr>
        <p:spPr>
          <a:xfrm>
            <a:off x="0" y="6488668"/>
            <a:ext cx="2834943" cy="369332"/>
          </a:xfrm>
          <a:prstGeom prst="rect">
            <a:avLst/>
          </a:prstGeom>
        </p:spPr>
        <p:txBody>
          <a:bodyPr wrap="none">
            <a:spAutoFit/>
          </a:bodyPr>
          <a:lstStyle/>
          <a:p>
            <a:pPr marL="0" lvl="1"/>
            <a:r>
              <a:rPr lang="en-US">
                <a:latin typeface="Arial" pitchFamily="34" charset="0"/>
                <a:cs typeface="Arial" pitchFamily="34" charset="0"/>
                <a:hlinkClick r:id="rId4"/>
              </a:rPr>
              <a:t>MATLAB GPU Computing</a:t>
            </a:r>
            <a:endParaRPr lang="en-US">
              <a:latin typeface="Arial" pitchFamily="34" charset="0"/>
              <a:cs typeface="Arial" pitchFamily="34" charset="0"/>
            </a:endParaRPr>
          </a:p>
        </p:txBody>
      </p:sp>
      <p:grpSp>
        <p:nvGrpSpPr>
          <p:cNvPr id="16" name="Group 15">
            <a:extLst>
              <a:ext uri="{FF2B5EF4-FFF2-40B4-BE49-F238E27FC236}">
                <a16:creationId xmlns:a16="http://schemas.microsoft.com/office/drawing/2014/main" id="{13FE2E2D-4B72-4895-A0EB-17EB80648B2A}"/>
              </a:ext>
            </a:extLst>
          </p:cNvPr>
          <p:cNvGrpSpPr/>
          <p:nvPr/>
        </p:nvGrpSpPr>
        <p:grpSpPr>
          <a:xfrm>
            <a:off x="5401935" y="1854819"/>
            <a:ext cx="5558443" cy="3924100"/>
            <a:chOff x="5401935" y="1854819"/>
            <a:chExt cx="5558443" cy="3924100"/>
          </a:xfrm>
        </p:grpSpPr>
        <p:pic>
          <p:nvPicPr>
            <p:cNvPr id="6" name="Picture 5">
              <a:extLst>
                <a:ext uri="{FF2B5EF4-FFF2-40B4-BE49-F238E27FC236}">
                  <a16:creationId xmlns:a16="http://schemas.microsoft.com/office/drawing/2014/main" id="{1D2E1B4F-661E-45A5-B9D2-B939474D7933}"/>
                </a:ext>
              </a:extLst>
            </p:cNvPr>
            <p:cNvPicPr>
              <a:picLocks noChangeAspect="1"/>
            </p:cNvPicPr>
            <p:nvPr/>
          </p:nvPicPr>
          <p:blipFill>
            <a:blip r:embed="rId5"/>
            <a:stretch>
              <a:fillRect/>
            </a:stretch>
          </p:blipFill>
          <p:spPr>
            <a:xfrm>
              <a:off x="8153400" y="2743200"/>
              <a:ext cx="2806978" cy="2147339"/>
            </a:xfrm>
            <a:prstGeom prst="rect">
              <a:avLst/>
            </a:prstGeom>
          </p:spPr>
        </p:pic>
        <p:pic>
          <p:nvPicPr>
            <p:cNvPr id="14" name="Picture 13">
              <a:extLst>
                <a:ext uri="{FF2B5EF4-FFF2-40B4-BE49-F238E27FC236}">
                  <a16:creationId xmlns:a16="http://schemas.microsoft.com/office/drawing/2014/main" id="{0C03603E-D604-4F62-BA2D-33AAFB77110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01935" y="1854819"/>
              <a:ext cx="3140730" cy="3924100"/>
            </a:xfrm>
            <a:prstGeom prst="rect">
              <a:avLst/>
            </a:prstGeom>
            <a:ln>
              <a:solidFill>
                <a:srgbClr val="307EB2"/>
              </a:solidFill>
            </a:ln>
          </p:spPr>
        </p:pic>
      </p:grpSp>
      <p:cxnSp>
        <p:nvCxnSpPr>
          <p:cNvPr id="13" name="Straight Arrow Connector 12">
            <a:extLst>
              <a:ext uri="{FF2B5EF4-FFF2-40B4-BE49-F238E27FC236}">
                <a16:creationId xmlns:a16="http://schemas.microsoft.com/office/drawing/2014/main" id="{19882526-D89E-4796-88B7-34F0D5D0213C}"/>
              </a:ext>
            </a:extLst>
          </p:cNvPr>
          <p:cNvCxnSpPr/>
          <p:nvPr/>
        </p:nvCxnSpPr>
        <p:spPr>
          <a:xfrm>
            <a:off x="4724400" y="2158212"/>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17C71B-E127-4FA3-BAF4-039580382F1D}"/>
              </a:ext>
            </a:extLst>
          </p:cNvPr>
          <p:cNvCxnSpPr/>
          <p:nvPr/>
        </p:nvCxnSpPr>
        <p:spPr>
          <a:xfrm>
            <a:off x="4724400" y="3429000"/>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286950-AFC5-4412-9723-ED628206B6EC}"/>
              </a:ext>
            </a:extLst>
          </p:cNvPr>
          <p:cNvCxnSpPr/>
          <p:nvPr/>
        </p:nvCxnSpPr>
        <p:spPr>
          <a:xfrm>
            <a:off x="4724400" y="4463144"/>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1D1E41-4950-4B9D-99E5-EB01ECC72B20}"/>
              </a:ext>
            </a:extLst>
          </p:cNvPr>
          <p:cNvCxnSpPr/>
          <p:nvPr/>
        </p:nvCxnSpPr>
        <p:spPr>
          <a:xfrm>
            <a:off x="4724400" y="5468416"/>
            <a:ext cx="69857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72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Offload computations to your GPU</a:t>
            </a:r>
            <a:endParaRPr lang="en-US">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FDFD9F4-9B0C-B876-A5D6-647606FBB785}"/>
              </a:ext>
            </a:extLst>
          </p:cNvPr>
          <p:cNvSpPr txBox="1"/>
          <p:nvPr/>
        </p:nvSpPr>
        <p:spPr>
          <a:xfrm>
            <a:off x="0" y="6488668"/>
            <a:ext cx="2956365"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gpus_getting_started</a:t>
            </a:r>
            <a:endParaRPr lang="en-US" b="1">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152DEAB0-E8B8-3B70-BABD-108785654A21}"/>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60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latin typeface="Arial"/>
                <a:cs typeface="Arial"/>
              </a:rPr>
              <a:t>Scaling MATLAB applications and Simulink simulations</a:t>
            </a:r>
            <a:endParaRPr lang="en-US" sz="280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3116471"/>
              </p:ext>
            </p:extLst>
          </p:nvPr>
        </p:nvGraphicFramePr>
        <p:xfrm>
          <a:off x="609600" y="1600200"/>
          <a:ext cx="10742956" cy="4357991"/>
        </p:xfrm>
        <a:graphic>
          <a:graphicData uri="http://schemas.openxmlformats.org/drawingml/2006/table">
            <a:tbl>
              <a:tblPr firstRow="1" bandRow="1">
                <a:tableStyleId>{2D5ABB26-0587-4C30-8999-92F81FD0307C}</a:tableStyleId>
              </a:tblPr>
              <a:tblGrid>
                <a:gridCol w="1731926">
                  <a:extLst>
                    <a:ext uri="{9D8B030D-6E8A-4147-A177-3AD203B41FA5}">
                      <a16:colId xmlns:a16="http://schemas.microsoft.com/office/drawing/2014/main" val="20000"/>
                    </a:ext>
                  </a:extLst>
                </a:gridCol>
                <a:gridCol w="7399587">
                  <a:extLst>
                    <a:ext uri="{9D8B030D-6E8A-4147-A177-3AD203B41FA5}">
                      <a16:colId xmlns:a16="http://schemas.microsoft.com/office/drawing/2014/main" val="20001"/>
                    </a:ext>
                  </a:extLst>
                </a:gridCol>
                <a:gridCol w="1611443">
                  <a:extLst>
                    <a:ext uri="{9D8B030D-6E8A-4147-A177-3AD203B41FA5}">
                      <a16:colId xmlns:a16="http://schemas.microsoft.com/office/drawing/2014/main" val="20002"/>
                    </a:ext>
                  </a:extLst>
                </a:gridCol>
              </a:tblGrid>
              <a:tr h="1317532">
                <a:tc rowSpan="2">
                  <a:txBody>
                    <a:bodyPr/>
                    <a:lstStyle/>
                    <a:p>
                      <a:endParaRPr lang="en-US" sz="1800"/>
                    </a:p>
                  </a:txBody>
                  <a:tcPr marL="120482" marR="120482" marT="45607" marB="45607" vert="vert270" anchor="ctr" anchorCtr="1"/>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kumimoji="0" lang="en-GB" sz="2400" u="none" strike="noStrike" kern="0" cap="none" spc="0" normalizeH="0" baseline="0" noProof="0">
                          <a:ln>
                            <a:noFill/>
                          </a:ln>
                          <a:solidFill>
                            <a:schemeClr val="bg1">
                              <a:lumMod val="65000"/>
                            </a:schemeClr>
                          </a:solidFill>
                          <a:effectLst/>
                          <a:uLnTx/>
                          <a:uFillTx/>
                          <a:latin typeface="+mn-lt"/>
                          <a:ea typeface="+mn-ea"/>
                          <a:cs typeface="+mn-cs"/>
                        </a:rPr>
                        <a:t>Automatic</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parallel</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support in</a:t>
                      </a:r>
                      <a:r>
                        <a:rPr lang="en-GB" sz="2400" b="1" kern="1200" noProof="0">
                          <a:solidFill>
                            <a:schemeClr val="tx1"/>
                          </a:solidFill>
                          <a:latin typeface="+mn-lt"/>
                          <a:ea typeface="+mn-ea"/>
                          <a:cs typeface="+mn-cs"/>
                        </a:rPr>
                        <a:t> </a:t>
                      </a:r>
                      <a:r>
                        <a:rPr kumimoji="0" lang="en-GB" sz="2400" u="none" strike="noStrike" kern="0" cap="none" spc="0" normalizeH="0" baseline="0" noProof="0">
                          <a:ln>
                            <a:noFill/>
                          </a:ln>
                          <a:solidFill>
                            <a:schemeClr val="bg1">
                              <a:lumMod val="65000"/>
                            </a:schemeClr>
                          </a:solidFill>
                          <a:effectLst/>
                          <a:uLnTx/>
                          <a:uFillTx/>
                          <a:latin typeface="+mn-lt"/>
                          <a:ea typeface="+mn-ea"/>
                          <a:cs typeface="+mn-cs"/>
                        </a:rPr>
                        <a:t>toolboxes</a:t>
                      </a:r>
                      <a:br>
                        <a:rPr lang="en-GB" sz="2400" b="1" kern="1200" noProof="0">
                          <a:solidFill>
                            <a:schemeClr val="tx1"/>
                          </a:solidFill>
                          <a:highlight>
                            <a:srgbClr val="FFFF00"/>
                          </a:highlight>
                          <a:latin typeface="+mn-lt"/>
                          <a:ea typeface="+mn-ea"/>
                          <a:cs typeface="+mn-cs"/>
                        </a:rPr>
                      </a:br>
                      <a:endParaRPr lang="en-US" sz="2400" b="1" kern="1200">
                        <a:solidFill>
                          <a:schemeClr val="tx2"/>
                        </a:solidFill>
                        <a:highlight>
                          <a:srgbClr val="FFFF00"/>
                        </a:highlight>
                        <a:latin typeface="Courier New" pitchFamily="49" charset="0"/>
                        <a:ea typeface="+mn-ea"/>
                        <a:cs typeface="Courier New" pitchFamily="49" charset="0"/>
                      </a:endParaRPr>
                    </a:p>
                  </a:txBody>
                  <a:tcPr marL="120482" marR="120482" marT="45607" marB="45607" anchor="ctr">
                    <a:lnB w="12700" cap="flat" cmpd="sng" algn="ctr">
                      <a:noFill/>
                      <a:prstDash val="solid"/>
                      <a:round/>
                      <a:headEnd type="none" w="med" len="med"/>
                      <a:tailEnd type="none" w="med" len="med"/>
                    </a:lnB>
                  </a:tcPr>
                </a:tc>
                <a:tc rowSpan="2">
                  <a:txBody>
                    <a:bodyPr/>
                    <a:lstStyle/>
                    <a:p>
                      <a:endParaRPr lang="en-US" sz="1800"/>
                    </a:p>
                  </a:txBody>
                  <a:tcPr marL="120482" marR="120482" marT="45607" marB="45607"/>
                </a:tc>
                <a:extLst>
                  <a:ext uri="{0D108BD9-81ED-4DB2-BD59-A6C34878D82A}">
                    <a16:rowId xmlns:a16="http://schemas.microsoft.com/office/drawing/2014/main" val="10000"/>
                  </a:ext>
                </a:extLst>
              </a:tr>
              <a:tr h="14898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215383"/>
                        </a:buClr>
                        <a:buSzPct val="95000"/>
                        <a:buFont typeface="Wingdings" pitchFamily="2" charset="2"/>
                        <a:buNone/>
                        <a:tabLst/>
                        <a:defRPr/>
                      </a:pPr>
                      <a:r>
                        <a:rPr lang="en-GB" sz="2400" b="0" kern="1200" noProof="0">
                          <a:solidFill>
                            <a:schemeClr val="bg1">
                              <a:lumMod val="65000"/>
                            </a:schemeClr>
                          </a:solidFill>
                          <a:latin typeface="+mn-lt"/>
                          <a:ea typeface="+mn-ea"/>
                          <a:cs typeface="+mn-cs"/>
                        </a:rPr>
                        <a:t>Common programming constructs</a:t>
                      </a:r>
                      <a:br>
                        <a:rPr lang="en-GB" sz="2400" b="0" kern="1200" noProof="0">
                          <a:solidFill>
                            <a:schemeClr val="bg1">
                              <a:lumMod val="65000"/>
                            </a:schemeClr>
                          </a:solidFill>
                          <a:latin typeface="+mn-lt"/>
                          <a:ea typeface="+mn-ea"/>
                          <a:cs typeface="+mn-cs"/>
                        </a:rPr>
                      </a:br>
                      <a:endParaRPr lang="en-US" sz="2000">
                        <a:solidFill>
                          <a:schemeClr val="bg1">
                            <a:lumMod val="65000"/>
                          </a:schemeClr>
                        </a:solidFill>
                      </a:endParaRPr>
                    </a:p>
                  </a:txBody>
                  <a:tcPr marL="120482" marR="120482" marT="45607" marB="456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0001"/>
                  </a:ext>
                </a:extLst>
              </a:tr>
              <a:tr h="1550634">
                <a:tc>
                  <a:txBody>
                    <a:bodyPr/>
                    <a:lstStyle/>
                    <a:p>
                      <a:endParaRPr lang="en-US" sz="2400" b="0" kern="1200" noProof="0">
                        <a:solidFill>
                          <a:schemeClr val="tx1"/>
                        </a:solidFill>
                        <a:latin typeface="+mn-lt"/>
                        <a:ea typeface="+mn-ea"/>
                        <a:cs typeface="+mn-cs"/>
                      </a:endParaRPr>
                    </a:p>
                  </a:txBody>
                  <a:tcPr marL="120482" marR="120482" marT="45607" marB="45607" vert="vert270" anchor="ctr" anchorCtr="1"/>
                </a:tc>
                <a:tc>
                  <a:txBody>
                    <a:bodyPr/>
                    <a:lstStyle/>
                    <a:p>
                      <a:pPr marL="0" lvl="0" indent="0" algn="ctr" eaLnBrk="1" hangingPunct="1">
                        <a:lnSpc>
                          <a:spcPct val="100000"/>
                        </a:lnSpc>
                        <a:spcBef>
                          <a:spcPct val="20000"/>
                        </a:spcBef>
                        <a:buClr>
                          <a:srgbClr val="215383"/>
                        </a:buClr>
                        <a:buSzPct val="95000"/>
                        <a:buFont typeface="Wingdings" pitchFamily="2" charset="2"/>
                        <a:buNone/>
                        <a:defRPr/>
                      </a:pPr>
                      <a:r>
                        <a:rPr kumimoji="0" lang="en-GB" sz="2400" b="1" u="none" strike="noStrike" kern="0" cap="none" spc="0" normalizeH="0" baseline="0" noProof="0">
                          <a:ln>
                            <a:noFill/>
                          </a:ln>
                          <a:solidFill>
                            <a:schemeClr val="tx1"/>
                          </a:solidFill>
                          <a:effectLst/>
                          <a:uLnTx/>
                          <a:uFillTx/>
                          <a:latin typeface="+mn-lt"/>
                          <a:ea typeface="+mn-ea"/>
                          <a:cs typeface="+mn-cs"/>
                        </a:rPr>
                        <a:t>Advanced programming constructs</a:t>
                      </a:r>
                      <a:br>
                        <a:rPr kumimoji="0" lang="en-GB" sz="2400" u="none" strike="noStrike" kern="0" cap="none" spc="0" normalizeH="0" baseline="0" noProof="0">
                          <a:ln>
                            <a:noFill/>
                          </a:ln>
                          <a:solidFill>
                            <a:srgbClr val="000000"/>
                          </a:solidFill>
                          <a:effectLst/>
                          <a:uLnTx/>
                          <a:uFillTx/>
                          <a:latin typeface="+mn-lt"/>
                          <a:ea typeface="+mn-ea"/>
                          <a:cs typeface="+mn-cs"/>
                        </a:rPr>
                      </a:br>
                      <a:r>
                        <a:rPr lang="en-GB" sz="2000" b="0" u="none" strike="noStrike" kern="0" cap="none" spc="0" normalizeH="0" baseline="0" noProof="0">
                          <a:ln>
                            <a:noFill/>
                          </a:ln>
                          <a:solidFill>
                            <a:schemeClr val="tx1"/>
                          </a:solidFill>
                          <a:effectLst/>
                          <a:uLnTx/>
                          <a:uFillTx/>
                          <a:latin typeface="+mn-lt"/>
                          <a:ea typeface="+mn-ea"/>
                          <a:cs typeface="+mn-cs"/>
                        </a:rPr>
                        <a:t>(</a:t>
                      </a:r>
                      <a:r>
                        <a:rPr kumimoji="0" lang="en-GB" sz="2000" b="0" u="none" strike="noStrike" kern="0" cap="none" spc="0" normalizeH="0" baseline="0" noProof="0" err="1">
                          <a:ln>
                            <a:noFill/>
                          </a:ln>
                          <a:solidFill>
                            <a:schemeClr val="tx1"/>
                          </a:solidFill>
                          <a:effectLst/>
                          <a:uLnTx/>
                          <a:uFillTx/>
                          <a:latin typeface="Courier New"/>
                          <a:ea typeface="+mn-ea"/>
                          <a:cs typeface="Courier New"/>
                        </a:rPr>
                        <a:t>spmd,etc</a:t>
                      </a:r>
                      <a:r>
                        <a:rPr kumimoji="0" lang="en-GB" sz="2000" b="0" u="none" strike="noStrike" kern="0" cap="none" spc="0" normalizeH="0" baseline="0" noProof="0">
                          <a:ln>
                            <a:noFill/>
                          </a:ln>
                          <a:solidFill>
                            <a:schemeClr val="tx1"/>
                          </a:solidFill>
                          <a:effectLst/>
                          <a:uLnTx/>
                          <a:uFillTx/>
                          <a:latin typeface="Courier New"/>
                          <a:ea typeface="+mn-ea"/>
                          <a:cs typeface="Courier New"/>
                        </a:rPr>
                        <a:t>.</a:t>
                      </a:r>
                      <a:r>
                        <a:rPr kumimoji="0" lang="en-GB" sz="2000" b="0" u="none" strike="noStrike" kern="0" cap="none" spc="0" normalizeH="0" baseline="0" noProof="0">
                          <a:ln>
                            <a:noFill/>
                          </a:ln>
                          <a:solidFill>
                            <a:schemeClr val="tx1"/>
                          </a:solidFill>
                          <a:effectLst/>
                          <a:uLnTx/>
                          <a:uFillTx/>
                          <a:latin typeface="+mn-lt"/>
                          <a:ea typeface="+mn-ea"/>
                          <a:cs typeface="+mn-cs"/>
                        </a:rPr>
                        <a:t>)</a:t>
                      </a:r>
                      <a:endParaRPr lang="en-US" sz="2000" b="0" kern="1200" noProof="0">
                        <a:solidFill>
                          <a:schemeClr val="tx1"/>
                        </a:solidFill>
                        <a:latin typeface="+mn-lt"/>
                        <a:ea typeface="+mn-ea"/>
                        <a:cs typeface="+mn-cs"/>
                      </a:endParaRPr>
                    </a:p>
                  </a:txBody>
                  <a:tcPr marL="120482" marR="120482" marT="45607" marB="45607" anchor="ctr">
                    <a:lnT w="12700" cap="flat" cmpd="sng" algn="ctr">
                      <a:noFill/>
                      <a:prstDash val="solid"/>
                      <a:round/>
                      <a:headEnd type="none" w="med" len="med"/>
                      <a:tailEnd type="none" w="med" len="med"/>
                    </a:lnT>
                  </a:tcPr>
                </a:tc>
                <a:tc>
                  <a:txBody>
                    <a:bodyPr/>
                    <a:lstStyle/>
                    <a:p>
                      <a:endParaRPr lang="en-US" sz="1800"/>
                    </a:p>
                  </a:txBody>
                  <a:tcPr marL="120482" marR="120482" marT="45607" marB="45607"/>
                </a:tc>
                <a:extLst>
                  <a:ext uri="{0D108BD9-81ED-4DB2-BD59-A6C34878D82A}">
                    <a16:rowId xmlns:a16="http://schemas.microsoft.com/office/drawing/2014/main" val="10002"/>
                  </a:ext>
                </a:extLst>
              </a:tr>
            </a:tbl>
          </a:graphicData>
        </a:graphic>
      </p:graphicFrame>
      <p:sp>
        <p:nvSpPr>
          <p:cNvPr id="11" name="Up Arrow 10"/>
          <p:cNvSpPr/>
          <p:nvPr/>
        </p:nvSpPr>
        <p:spPr>
          <a:xfrm>
            <a:off x="1139418" y="1776914"/>
            <a:ext cx="1140172" cy="4381621"/>
          </a:xfrm>
          <a:prstGeom prst="upArrow">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1995" b="1">
                <a:solidFill>
                  <a:srgbClr val="FFFFFF"/>
                </a:solidFill>
                <a:cs typeface="Arial" pitchFamily="34" charset="0"/>
              </a:rPr>
              <a:t>Ease of Use</a:t>
            </a:r>
          </a:p>
        </p:txBody>
      </p:sp>
      <p:sp>
        <p:nvSpPr>
          <p:cNvPr id="12" name="Down Arrow 11"/>
          <p:cNvSpPr/>
          <p:nvPr/>
        </p:nvSpPr>
        <p:spPr>
          <a:xfrm>
            <a:off x="9687493" y="1776914"/>
            <a:ext cx="1140172" cy="4381621"/>
          </a:xfrm>
          <a:prstGeom prst="downArrow">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eaLnBrk="0" fontAlgn="base" hangingPunct="0">
              <a:spcBef>
                <a:spcPct val="0"/>
              </a:spcBef>
              <a:spcAft>
                <a:spcPct val="0"/>
              </a:spcAft>
            </a:pPr>
            <a:r>
              <a:rPr lang="en-US" sz="1995" b="1">
                <a:solidFill>
                  <a:srgbClr val="FFFFFF"/>
                </a:solidFill>
                <a:cs typeface="Arial" pitchFamily="34" charset="0"/>
              </a:rPr>
              <a:t>Greater Control</a:t>
            </a:r>
          </a:p>
        </p:txBody>
      </p:sp>
    </p:spTree>
    <p:custDataLst>
      <p:tags r:id="rId1"/>
    </p:custDataLst>
    <p:extLst>
      <p:ext uri="{BB962C8B-B14F-4D97-AF65-F5344CB8AC3E}">
        <p14:creationId xmlns:p14="http://schemas.microsoft.com/office/powerpoint/2010/main" val="163866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E944-84C1-0454-3140-02682F41355C}"/>
              </a:ext>
            </a:extLst>
          </p:cNvPr>
          <p:cNvSpPr>
            <a:spLocks noGrp="1"/>
          </p:cNvSpPr>
          <p:nvPr>
            <p:ph type="title"/>
          </p:nvPr>
        </p:nvSpPr>
        <p:spPr/>
        <p:txBody>
          <a:bodyPr/>
          <a:lstStyle/>
          <a:p>
            <a:r>
              <a:rPr lang="en-US"/>
              <a:t>Got More Time? . . .</a:t>
            </a:r>
          </a:p>
        </p:txBody>
      </p:sp>
      <p:sp>
        <p:nvSpPr>
          <p:cNvPr id="3" name="Content Placeholder 2">
            <a:extLst>
              <a:ext uri="{FF2B5EF4-FFF2-40B4-BE49-F238E27FC236}">
                <a16:creationId xmlns:a16="http://schemas.microsoft.com/office/drawing/2014/main" id="{6C84DCCA-8978-68C6-77C8-98E56D8201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1163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6A0B-0F78-0226-6F76-576DF19F2B19}"/>
              </a:ext>
            </a:extLst>
          </p:cNvPr>
          <p:cNvSpPr>
            <a:spLocks noGrp="1"/>
          </p:cNvSpPr>
          <p:nvPr>
            <p:ph type="title"/>
          </p:nvPr>
        </p:nvSpPr>
        <p:spPr/>
        <p:txBody>
          <a:bodyPr/>
          <a:lstStyle/>
          <a:p>
            <a:r>
              <a:rPr lang="en-US"/>
              <a:t>Troubleshooting . . .</a:t>
            </a:r>
          </a:p>
        </p:txBody>
      </p:sp>
      <p:sp>
        <p:nvSpPr>
          <p:cNvPr id="3" name="Content Placeholder 2">
            <a:extLst>
              <a:ext uri="{FF2B5EF4-FFF2-40B4-BE49-F238E27FC236}">
                <a16:creationId xmlns:a16="http://schemas.microsoft.com/office/drawing/2014/main" id="{CD30AE5B-AD6A-9384-A410-708FB00F68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7919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B282-380E-453E-A2A8-54382E63D877}"/>
              </a:ext>
            </a:extLst>
          </p:cNvPr>
          <p:cNvSpPr>
            <a:spLocks noGrp="1"/>
          </p:cNvSpPr>
          <p:nvPr>
            <p:ph type="title"/>
          </p:nvPr>
        </p:nvSpPr>
        <p:spPr/>
        <p:txBody>
          <a:bodyPr/>
          <a:lstStyle/>
          <a:p>
            <a:r>
              <a:rPr lang="en-US"/>
              <a:t>Use Code Analyzer to fix problems when converting </a:t>
            </a:r>
            <a:r>
              <a:rPr lang="en-US" b="1">
                <a:latin typeface="Courier New" panose="02070309020205020404" pitchFamily="49" charset="0"/>
                <a:cs typeface="Courier New" panose="02070309020205020404" pitchFamily="49" charset="0"/>
              </a:rPr>
              <a:t>for</a:t>
            </a:r>
            <a:r>
              <a:rPr lang="en-US"/>
              <a:t>-loops to </a:t>
            </a:r>
            <a:r>
              <a:rPr lang="en-US" b="1">
                <a:latin typeface="Courier New"/>
                <a:cs typeface="Courier New"/>
              </a:rPr>
              <a:t>parfor</a:t>
            </a:r>
            <a:r>
              <a:rPr lang="en-US">
                <a:latin typeface="+mn-lt"/>
                <a:cs typeface="Courier New"/>
              </a:rPr>
              <a:t>-loops</a:t>
            </a:r>
            <a:r>
              <a:rPr lang="en-US">
                <a:latin typeface="Courier New"/>
                <a:cs typeface="Courier New"/>
              </a:rPr>
              <a:t> </a:t>
            </a:r>
            <a:endParaRPr lang="en-US"/>
          </a:p>
          <a:p>
            <a:endParaRPr lang="en-US"/>
          </a:p>
        </p:txBody>
      </p:sp>
      <p:pic>
        <p:nvPicPr>
          <p:cNvPr id="15" name="Picture 14">
            <a:extLst>
              <a:ext uri="{FF2B5EF4-FFF2-40B4-BE49-F238E27FC236}">
                <a16:creationId xmlns:a16="http://schemas.microsoft.com/office/drawing/2014/main" id="{A0FF1330-F6CA-4048-8C2E-1EB10DBADC04}"/>
              </a:ext>
            </a:extLst>
          </p:cNvPr>
          <p:cNvPicPr>
            <a:picLocks noChangeAspect="1"/>
          </p:cNvPicPr>
          <p:nvPr/>
        </p:nvPicPr>
        <p:blipFill>
          <a:blip r:embed="rId3"/>
          <a:stretch>
            <a:fillRect/>
          </a:stretch>
        </p:blipFill>
        <p:spPr>
          <a:xfrm>
            <a:off x="609602" y="4673033"/>
            <a:ext cx="11212490" cy="192431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1F0EB389-9382-4CFE-9BF8-6C8807176067}"/>
              </a:ext>
            </a:extLst>
          </p:cNvPr>
          <p:cNvPicPr>
            <a:picLocks noChangeAspect="1"/>
          </p:cNvPicPr>
          <p:nvPr/>
        </p:nvPicPr>
        <p:blipFill>
          <a:blip r:embed="rId4"/>
          <a:stretch>
            <a:fillRect/>
          </a:stretch>
        </p:blipFill>
        <p:spPr>
          <a:xfrm>
            <a:off x="609602" y="2451616"/>
            <a:ext cx="11212490" cy="187668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1976ED2-47EC-240A-44C4-3F39FDE707B2}"/>
              </a:ext>
            </a:extLst>
          </p:cNvPr>
          <p:cNvSpPr txBox="1"/>
          <p:nvPr/>
        </p:nvSpPr>
        <p:spPr>
          <a:xfrm>
            <a:off x="479376" y="1628800"/>
            <a:ext cx="11414724" cy="707886"/>
          </a:xfrm>
          <a:prstGeom prst="rect">
            <a:avLst/>
          </a:prstGeom>
          <a:noFill/>
        </p:spPr>
        <p:txBody>
          <a:bodyPr wrap="square" rtlCol="0">
            <a:spAutoFit/>
          </a:bodyPr>
          <a:lstStyle/>
          <a:p>
            <a:r>
              <a:rPr lang="en-US" sz="2000">
                <a:solidFill>
                  <a:srgbClr val="212121"/>
                </a:solidFill>
                <a:latin typeface="Courier New" panose="02070309020205020404" pitchFamily="49" charset="0"/>
                <a:cs typeface="Courier New" panose="02070309020205020404" pitchFamily="49" charset="0"/>
              </a:rPr>
              <a:t>p</a:t>
            </a:r>
            <a:r>
              <a:rPr lang="en-US" sz="2000" b="0" i="0">
                <a:solidFill>
                  <a:srgbClr val="212121"/>
                </a:solidFill>
                <a:effectLst/>
                <a:latin typeface="Courier New" panose="02070309020205020404" pitchFamily="49" charset="0"/>
                <a:cs typeface="Courier New" panose="02070309020205020404" pitchFamily="49" charset="0"/>
              </a:rPr>
              <a:t>arfor</a:t>
            </a:r>
            <a:r>
              <a:rPr lang="en-US" sz="2000" b="0" i="0">
                <a:solidFill>
                  <a:srgbClr val="212121"/>
                </a:solidFill>
                <a:effectLst/>
                <a:latin typeface="Roboto" panose="02000000000000000000" pitchFamily="2" charset="0"/>
              </a:rPr>
              <a:t>-loop iterations have no guaranteed order, and one loop iteration cannot depend on a previous iteration; therefore, y</a:t>
            </a:r>
            <a:r>
              <a:rPr lang="en-US" sz="2000" b="0" i="0">
                <a:solidFill>
                  <a:srgbClr val="212121"/>
                </a:solidFill>
                <a:effectLst/>
                <a:latin typeface="Roboto" panose="02000000000000000000" pitchFamily="2" charset="0"/>
                <a:sym typeface="Wingdings" panose="05000000000000000000" pitchFamily="2" charset="2"/>
              </a:rPr>
              <a:t>ou may need to rewrite your code to use </a:t>
            </a:r>
            <a:r>
              <a:rPr lang="en-US" sz="2000" b="0" i="0">
                <a:solidFill>
                  <a:srgbClr val="212121"/>
                </a:solidFill>
                <a:effectLst/>
                <a:latin typeface="Courier New" panose="02070309020205020404" pitchFamily="49" charset="0"/>
                <a:cs typeface="Courier New" panose="02070309020205020404" pitchFamily="49" charset="0"/>
                <a:sym typeface="Wingdings" panose="05000000000000000000" pitchFamily="2" charset="2"/>
              </a:rPr>
              <a:t>parfor</a:t>
            </a:r>
            <a:endParaRPr lang="en-DE" sz="2000">
              <a:latin typeface="Arial" pitchFamily="34" charset="0"/>
              <a:cs typeface="Arial" pitchFamily="34" charset="0"/>
            </a:endParaRPr>
          </a:p>
        </p:txBody>
      </p:sp>
    </p:spTree>
    <p:extLst>
      <p:ext uri="{BB962C8B-B14F-4D97-AF65-F5344CB8AC3E}">
        <p14:creationId xmlns:p14="http://schemas.microsoft.com/office/powerpoint/2010/main" val="40704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8E13-90F6-3FFB-B8CF-C968C0D096E2}"/>
              </a:ext>
            </a:extLst>
          </p:cNvPr>
          <p:cNvSpPr>
            <a:spLocks noGrp="1"/>
          </p:cNvSpPr>
          <p:nvPr>
            <p:ph type="title"/>
          </p:nvPr>
        </p:nvSpPr>
        <p:spPr/>
        <p:txBody>
          <a:bodyPr/>
          <a:lstStyle/>
          <a:p>
            <a:r>
              <a:rPr lang="en-US"/>
              <a:t>Common problems when rewriting a </a:t>
            </a:r>
            <a:r>
              <a:rPr lang="en-US" b="1">
                <a:latin typeface="Courier New" panose="02070309020205020404" pitchFamily="49" charset="0"/>
                <a:cs typeface="Courier New" panose="02070309020205020404" pitchFamily="49" charset="0"/>
              </a:rPr>
              <a:t>for</a:t>
            </a:r>
            <a:r>
              <a:rPr lang="en-US"/>
              <a:t>-loop as a </a:t>
            </a:r>
            <a:r>
              <a:rPr lang="en-US" b="1">
                <a:latin typeface="Courier New"/>
                <a:cs typeface="Courier New"/>
              </a:rPr>
              <a:t>parfor</a:t>
            </a:r>
            <a:r>
              <a:rPr lang="en-US">
                <a:latin typeface="+mn-lt"/>
                <a:cs typeface="Courier New"/>
              </a:rPr>
              <a:t>-loop</a:t>
            </a:r>
            <a:r>
              <a:rPr lang="en-US">
                <a:latin typeface="Courier New"/>
                <a:cs typeface="Courier New"/>
              </a:rPr>
              <a:t> </a:t>
            </a:r>
            <a:endParaRPr lang="en-DE"/>
          </a:p>
        </p:txBody>
      </p:sp>
      <p:pic>
        <p:nvPicPr>
          <p:cNvPr id="5" name="Content Placeholder 4">
            <a:extLst>
              <a:ext uri="{FF2B5EF4-FFF2-40B4-BE49-F238E27FC236}">
                <a16:creationId xmlns:a16="http://schemas.microsoft.com/office/drawing/2014/main" id="{C9859F33-9735-3265-061C-C05CA1EDDAD7}"/>
              </a:ext>
            </a:extLst>
          </p:cNvPr>
          <p:cNvPicPr>
            <a:picLocks noGrp="1" noChangeAspect="1"/>
          </p:cNvPicPr>
          <p:nvPr>
            <p:ph idx="1"/>
          </p:nvPr>
        </p:nvPicPr>
        <p:blipFill>
          <a:blip r:embed="rId3"/>
          <a:stretch>
            <a:fillRect/>
          </a:stretch>
        </p:blipFill>
        <p:spPr>
          <a:xfrm>
            <a:off x="2927648" y="2852936"/>
            <a:ext cx="5915025" cy="2524125"/>
          </a:xfrm>
        </p:spPr>
      </p:pic>
      <p:sp>
        <p:nvSpPr>
          <p:cNvPr id="6" name="Speech Bubble: Rectangle with Corners Rounded 5">
            <a:extLst>
              <a:ext uri="{FF2B5EF4-FFF2-40B4-BE49-F238E27FC236}">
                <a16:creationId xmlns:a16="http://schemas.microsoft.com/office/drawing/2014/main" id="{E1492EDD-908A-1C06-2B49-2F83E699C40D}"/>
              </a:ext>
            </a:extLst>
          </p:cNvPr>
          <p:cNvSpPr/>
          <p:nvPr/>
        </p:nvSpPr>
        <p:spPr>
          <a:xfrm>
            <a:off x="5303912" y="1700808"/>
            <a:ext cx="4536504" cy="630560"/>
          </a:xfrm>
          <a:prstGeom prst="wedgeRoundRectCallout">
            <a:avLst>
              <a:gd name="adj1" fmla="val -32583"/>
              <a:gd name="adj2" fmla="val 125602"/>
              <a:gd name="adj3" fmla="val 16667"/>
            </a:avLst>
          </a:prstGeom>
          <a:ln w="38100">
            <a:solidFill>
              <a:schemeClr val="accent2"/>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err="1">
                <a:latin typeface="Arial" pitchFamily="34" charset="0"/>
                <a:cs typeface="Arial" pitchFamily="34" charset="0"/>
              </a:rPr>
              <a:t>Noninteger</a:t>
            </a:r>
            <a:r>
              <a:rPr lang="en-US" sz="2400" b="1">
                <a:latin typeface="Arial" pitchFamily="34" charset="0"/>
                <a:cs typeface="Arial" pitchFamily="34" charset="0"/>
              </a:rPr>
              <a:t> loop variables</a:t>
            </a:r>
            <a:endParaRPr lang="en-DE" sz="2400" b="1">
              <a:latin typeface="Arial" pitchFamily="34" charset="0"/>
              <a:cs typeface="Arial" pitchFamily="34" charset="0"/>
            </a:endParaRPr>
          </a:p>
        </p:txBody>
      </p:sp>
      <p:sp>
        <p:nvSpPr>
          <p:cNvPr id="8" name="Speech Bubble: Rectangle with Corners Rounded 7">
            <a:extLst>
              <a:ext uri="{FF2B5EF4-FFF2-40B4-BE49-F238E27FC236}">
                <a16:creationId xmlns:a16="http://schemas.microsoft.com/office/drawing/2014/main" id="{F025D6DE-0455-6BB8-0F2F-955645BB5E36}"/>
              </a:ext>
            </a:extLst>
          </p:cNvPr>
          <p:cNvSpPr/>
          <p:nvPr/>
        </p:nvSpPr>
        <p:spPr>
          <a:xfrm>
            <a:off x="263352" y="3771999"/>
            <a:ext cx="3600400" cy="685998"/>
          </a:xfrm>
          <a:prstGeom prst="wedgeRoundRectCallout">
            <a:avLst>
              <a:gd name="adj1" fmla="val 57510"/>
              <a:gd name="adj2" fmla="val -115732"/>
              <a:gd name="adj3" fmla="val 16667"/>
            </a:avLst>
          </a:prstGeom>
          <a:ln w="38100">
            <a:solidFill>
              <a:schemeClr val="accent2"/>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a:latin typeface="Arial" pitchFamily="34" charset="0"/>
                <a:cs typeface="Arial" pitchFamily="34" charset="0"/>
              </a:rPr>
              <a:t>Nested parallel loops</a:t>
            </a:r>
            <a:endParaRPr lang="en-DE" sz="2400" b="1">
              <a:latin typeface="Arial" pitchFamily="34" charset="0"/>
              <a:cs typeface="Arial" pitchFamily="34" charset="0"/>
            </a:endParaRPr>
          </a:p>
        </p:txBody>
      </p:sp>
      <p:sp>
        <p:nvSpPr>
          <p:cNvPr id="10" name="Speech Bubble: Rectangle with Corners Rounded 9">
            <a:extLst>
              <a:ext uri="{FF2B5EF4-FFF2-40B4-BE49-F238E27FC236}">
                <a16:creationId xmlns:a16="http://schemas.microsoft.com/office/drawing/2014/main" id="{EE2AFEAF-4567-E126-7A38-8180C2E7425A}"/>
              </a:ext>
            </a:extLst>
          </p:cNvPr>
          <p:cNvSpPr/>
          <p:nvPr/>
        </p:nvSpPr>
        <p:spPr>
          <a:xfrm>
            <a:off x="6168008" y="4867237"/>
            <a:ext cx="3857843" cy="579909"/>
          </a:xfrm>
          <a:prstGeom prst="wedgeRoundRectCallout">
            <a:avLst>
              <a:gd name="adj1" fmla="val -42047"/>
              <a:gd name="adj2" fmla="val -152324"/>
              <a:gd name="adj3" fmla="val 16667"/>
            </a:avLst>
          </a:prstGeom>
          <a:ln w="38100">
            <a:solidFill>
              <a:schemeClr val="accent2"/>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a:latin typeface="Arial" pitchFamily="34" charset="0"/>
                <a:cs typeface="Arial" pitchFamily="34" charset="0"/>
              </a:rPr>
              <a:t>Dependent loop body</a:t>
            </a:r>
            <a:endParaRPr lang="en-DE" sz="2400" b="1">
              <a:latin typeface="Arial" pitchFamily="34" charset="0"/>
              <a:cs typeface="Arial" pitchFamily="34" charset="0"/>
            </a:endParaRPr>
          </a:p>
        </p:txBody>
      </p:sp>
    </p:spTree>
    <p:extLst>
      <p:ext uri="{BB962C8B-B14F-4D97-AF65-F5344CB8AC3E}">
        <p14:creationId xmlns:p14="http://schemas.microsoft.com/office/powerpoint/2010/main" val="33754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Rewrite </a:t>
            </a:r>
            <a:r>
              <a:rPr lang="en-US" b="1">
                <a:latin typeface="Courier New" panose="02070309020205020404" pitchFamily="49" charset="0"/>
                <a:cs typeface="Courier New" panose="02070309020205020404" pitchFamily="49" charset="0"/>
              </a:rPr>
              <a:t>for</a:t>
            </a:r>
            <a:r>
              <a:rPr lang="en-US">
                <a:latin typeface="Courier New" panose="02070309020205020404" pitchFamily="49" charset="0"/>
                <a:cs typeface="Courier New" panose="02070309020205020404" pitchFamily="49" charset="0"/>
              </a:rPr>
              <a:t>-</a:t>
            </a:r>
            <a:r>
              <a:rPr lang="en-US"/>
              <a:t>loops into </a:t>
            </a:r>
            <a:r>
              <a:rPr lang="en-US" b="1">
                <a:latin typeface="Courier New" panose="02070309020205020404" pitchFamily="49" charset="0"/>
                <a:cs typeface="Courier New" panose="02070309020205020404" pitchFamily="49" charset="0"/>
              </a:rPr>
              <a:t>parfor</a:t>
            </a:r>
            <a:r>
              <a:rPr lang="en-US">
                <a:latin typeface="Courier New" panose="02070309020205020404" pitchFamily="49" charset="0"/>
                <a:cs typeface="Courier New" panose="02070309020205020404" pitchFamily="49" charset="0"/>
              </a:rPr>
              <a:t>-</a:t>
            </a:r>
            <a:r>
              <a:rPr lang="en-US"/>
              <a:t>loops</a:t>
            </a:r>
            <a:endParaRPr lang="en-US">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2F40C07D-CA2F-B900-E27D-84FD85976275}"/>
              </a:ext>
            </a:extLst>
          </p:cNvPr>
          <p:cNvSpPr txBox="1"/>
          <p:nvPr/>
        </p:nvSpPr>
        <p:spPr>
          <a:xfrm>
            <a:off x="0" y="6488668"/>
            <a:ext cx="2668333"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parfor_conversions</a:t>
            </a:r>
            <a:endParaRPr lang="en-US" b="1">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12BA841B-4FE6-AA0A-3D5B-ED01B9218615}"/>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942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62BD-14B1-3538-7659-B22DE89D48B8}"/>
              </a:ext>
            </a:extLst>
          </p:cNvPr>
          <p:cNvSpPr>
            <a:spLocks noGrp="1"/>
          </p:cNvSpPr>
          <p:nvPr>
            <p:ph type="title"/>
          </p:nvPr>
        </p:nvSpPr>
        <p:spPr/>
        <p:txBody>
          <a:bodyPr/>
          <a:lstStyle/>
          <a:p>
            <a:r>
              <a:rPr lang="en-US"/>
              <a:t>Hands-On Exercise: Refactoring </a:t>
            </a:r>
            <a:r>
              <a:rPr lang="en-US" b="1">
                <a:latin typeface="Courier New" panose="02070309020205020404" pitchFamily="49" charset="0"/>
                <a:cs typeface="Courier New" panose="02070309020205020404" pitchFamily="49" charset="0"/>
              </a:rPr>
              <a:t>for</a:t>
            </a:r>
            <a:r>
              <a:rPr lang="en-US">
                <a:latin typeface="Courier New" panose="02070309020205020404" pitchFamily="49" charset="0"/>
                <a:cs typeface="Courier New" panose="02070309020205020404" pitchFamily="49" charset="0"/>
              </a:rPr>
              <a:t>-</a:t>
            </a:r>
            <a:r>
              <a:rPr lang="en-US"/>
              <a:t>loops</a:t>
            </a:r>
            <a:endParaRPr lang="en-US">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6132F92-FC13-62A7-2B8E-6B5E5F70810C}"/>
              </a:ext>
            </a:extLst>
          </p:cNvPr>
          <p:cNvSpPr txBox="1"/>
          <p:nvPr/>
        </p:nvSpPr>
        <p:spPr>
          <a:xfrm>
            <a:off x="0" y="6488668"/>
            <a:ext cx="274034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parfor_refactoring</a:t>
            </a:r>
            <a:endParaRPr lang="en-US" b="1">
              <a:latin typeface="Courier New" panose="02070309020205020404" pitchFamily="49" charset="0"/>
              <a:cs typeface="Courier New" panose="02070309020205020404" pitchFamily="49" charset="0"/>
            </a:endParaRPr>
          </a:p>
        </p:txBody>
      </p:sp>
      <p:pic>
        <p:nvPicPr>
          <p:cNvPr id="7" name="Content Placeholder 6">
            <a:extLst>
              <a:ext uri="{FF2B5EF4-FFF2-40B4-BE49-F238E27FC236}">
                <a16:creationId xmlns:a16="http://schemas.microsoft.com/office/drawing/2014/main" id="{D1BA1895-DCC4-C1FD-6A46-301C4F398CA8}"/>
              </a:ext>
            </a:extLst>
          </p:cNvPr>
          <p:cNvPicPr>
            <a:picLocks noGrp="1" noChangeAspect="1"/>
          </p:cNvPicPr>
          <p:nvPr>
            <p:ph idx="1"/>
          </p:nvPr>
        </p:nvPicPr>
        <p:blipFill>
          <a:blip r:embed="rId2"/>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52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EFD3-0ABB-4E0E-BCD4-640185B50725}"/>
              </a:ext>
            </a:extLst>
          </p:cNvPr>
          <p:cNvSpPr>
            <a:spLocks noGrp="1"/>
          </p:cNvSpPr>
          <p:nvPr>
            <p:ph type="title"/>
          </p:nvPr>
        </p:nvSpPr>
        <p:spPr/>
        <p:txBody>
          <a:bodyPr/>
          <a:lstStyle/>
          <a:p>
            <a:r>
              <a:rPr lang="en-US">
                <a:solidFill>
                  <a:srgbClr val="125687"/>
                </a:solidFill>
              </a:rPr>
              <a:t>Agenda</a:t>
            </a:r>
          </a:p>
        </p:txBody>
      </p:sp>
      <p:sp>
        <p:nvSpPr>
          <p:cNvPr id="3" name="Content Placeholder 2">
            <a:extLst>
              <a:ext uri="{FF2B5EF4-FFF2-40B4-BE49-F238E27FC236}">
                <a16:creationId xmlns:a16="http://schemas.microsoft.com/office/drawing/2014/main" id="{4B4C2BB1-F322-4512-93E5-789D7C15F1E1}"/>
              </a:ext>
            </a:extLst>
          </p:cNvPr>
          <p:cNvSpPr>
            <a:spLocks noGrp="1"/>
          </p:cNvSpPr>
          <p:nvPr>
            <p:ph idx="1"/>
          </p:nvPr>
        </p:nvSpPr>
        <p:spPr/>
        <p:txBody>
          <a:bodyPr/>
          <a:lstStyle/>
          <a:p>
            <a:r>
              <a:rPr lang="en-US">
                <a:solidFill>
                  <a:srgbClr val="176DAD"/>
                </a:solidFill>
              </a:rPr>
              <a:t>Part I – Parallel Computing with MATLAB on the Desktop</a:t>
            </a:r>
          </a:p>
          <a:p>
            <a:pPr lvl="1"/>
            <a:r>
              <a:rPr lang="en-US">
                <a:solidFill>
                  <a:srgbClr val="176DAD"/>
                </a:solidFill>
              </a:rPr>
              <a:t>Parallel Computing Toolbox</a:t>
            </a:r>
          </a:p>
          <a:p>
            <a:r>
              <a:rPr lang="en-US"/>
              <a:t>Part II – Scaling MATLAB to the HPC cluster</a:t>
            </a:r>
            <a:endParaRPr lang="en-US" b="1"/>
          </a:p>
          <a:p>
            <a:pPr lvl="1"/>
            <a:r>
              <a:rPr lang="en-US"/>
              <a:t>MATLAB Parallel Server</a:t>
            </a:r>
          </a:p>
          <a:p>
            <a:pPr lvl="1"/>
            <a:endParaRPr lang="en-US">
              <a:solidFill>
                <a:srgbClr val="176DAD"/>
              </a:solidFill>
            </a:endParaRPr>
          </a:p>
        </p:txBody>
      </p:sp>
      <p:pic>
        <p:nvPicPr>
          <p:cNvPr id="4" name="Picture 3" descr="A black and green electronic device&#10;&#10;Description automatically generated with medium confidence">
            <a:extLst>
              <a:ext uri="{FF2B5EF4-FFF2-40B4-BE49-F238E27FC236}">
                <a16:creationId xmlns:a16="http://schemas.microsoft.com/office/drawing/2014/main" id="{6550A918-E7D6-E9D6-9389-7B485BEBB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848617" y="2852514"/>
            <a:ext cx="4413109" cy="3309832"/>
          </a:xfrm>
          <a:prstGeom prst="rect">
            <a:avLst/>
          </a:prstGeom>
        </p:spPr>
      </p:pic>
    </p:spTree>
    <p:extLst>
      <p:ext uri="{BB962C8B-B14F-4D97-AF65-F5344CB8AC3E}">
        <p14:creationId xmlns:p14="http://schemas.microsoft.com/office/powerpoint/2010/main" val="1999699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4DD0-3F3A-0201-5D19-9332340A844B}"/>
              </a:ext>
            </a:extLst>
          </p:cNvPr>
          <p:cNvSpPr>
            <a:spLocks noGrp="1"/>
          </p:cNvSpPr>
          <p:nvPr>
            <p:ph type="title"/>
          </p:nvPr>
        </p:nvSpPr>
        <p:spPr/>
        <p:txBody>
          <a:bodyPr/>
          <a:lstStyle/>
          <a:p>
            <a:r>
              <a:rPr lang="en-US"/>
              <a:t>Simulink . . .</a:t>
            </a:r>
          </a:p>
        </p:txBody>
      </p:sp>
      <p:sp>
        <p:nvSpPr>
          <p:cNvPr id="3" name="Content Placeholder 2">
            <a:extLst>
              <a:ext uri="{FF2B5EF4-FFF2-40B4-BE49-F238E27FC236}">
                <a16:creationId xmlns:a16="http://schemas.microsoft.com/office/drawing/2014/main" id="{66427182-1F35-55A5-A4E6-74FE1C7787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10" b="0"/>
              <a:t>Run multiple Simulink simulations in parallel with </a:t>
            </a:r>
            <a:r>
              <a:rPr lang="en-US" sz="2810" b="1">
                <a:latin typeface="Courier New" panose="02070309020205020404" pitchFamily="49" charset="0"/>
                <a:cs typeface="Courier New" panose="02070309020205020404" pitchFamily="49" charset="0"/>
              </a:rPr>
              <a:t>parsim</a:t>
            </a:r>
          </a:p>
        </p:txBody>
      </p:sp>
      <p:sp>
        <p:nvSpPr>
          <p:cNvPr id="3" name="Content Placeholder 2"/>
          <p:cNvSpPr>
            <a:spLocks noGrp="1"/>
          </p:cNvSpPr>
          <p:nvPr>
            <p:ph idx="1"/>
          </p:nvPr>
        </p:nvSpPr>
        <p:spPr>
          <a:xfrm>
            <a:off x="665808" y="5149284"/>
            <a:ext cx="4436090" cy="1791625"/>
          </a:xfrm>
        </p:spPr>
        <p:txBody>
          <a:bodyPr/>
          <a:lstStyle/>
          <a:p>
            <a:pPr>
              <a:lnSpc>
                <a:spcPct val="100000"/>
              </a:lnSpc>
              <a:spcBef>
                <a:spcPts val="0"/>
              </a:spcBef>
            </a:pPr>
            <a:r>
              <a:rPr lang="en-US">
                <a:latin typeface="+mn-lt"/>
              </a:rPr>
              <a:t>Run independent Simulink simulations in parallel using the </a:t>
            </a:r>
            <a:r>
              <a:rPr lang="en-US">
                <a:latin typeface="Courier New" panose="02070309020205020404" pitchFamily="49" charset="0"/>
                <a:cs typeface="Courier New" panose="02070309020205020404" pitchFamily="49" charset="0"/>
              </a:rPr>
              <a:t>parsim</a:t>
            </a:r>
            <a:r>
              <a:rPr lang="en-US">
                <a:latin typeface="+mn-lt"/>
              </a:rPr>
              <a:t> function</a:t>
            </a:r>
            <a:endParaRPr lang="en-US" sz="1397">
              <a:solidFill>
                <a:srgbClr val="FF0000"/>
              </a:solidFill>
              <a:latin typeface="+mn-lt"/>
            </a:endParaRPr>
          </a:p>
        </p:txBody>
      </p:sp>
      <p:pic>
        <p:nvPicPr>
          <p:cNvPr id="51" name="Picture 50">
            <a:extLst>
              <a:ext uri="{FF2B5EF4-FFF2-40B4-BE49-F238E27FC236}">
                <a16:creationId xmlns:a16="http://schemas.microsoft.com/office/drawing/2014/main" id="{F05AF9F3-15B5-4703-BFC7-A32065B845F3}"/>
              </a:ext>
            </a:extLst>
          </p:cNvPr>
          <p:cNvPicPr>
            <a:picLocks noChangeAspect="1"/>
          </p:cNvPicPr>
          <p:nvPr/>
        </p:nvPicPr>
        <p:blipFill>
          <a:blip r:embed="rId4"/>
          <a:stretch>
            <a:fillRect/>
          </a:stretch>
        </p:blipFill>
        <p:spPr>
          <a:xfrm>
            <a:off x="5266771" y="5118466"/>
            <a:ext cx="6071692" cy="1525489"/>
          </a:xfrm>
          <a:prstGeom prst="rect">
            <a:avLst/>
          </a:prstGeom>
        </p:spPr>
      </p:pic>
      <p:sp>
        <p:nvSpPr>
          <p:cNvPr id="4" name="Oval 3">
            <a:extLst>
              <a:ext uri="{FF2B5EF4-FFF2-40B4-BE49-F238E27FC236}">
                <a16:creationId xmlns:a16="http://schemas.microsoft.com/office/drawing/2014/main" id="{C02A6D8F-A66E-40F2-9636-25CE2E34850F}"/>
              </a:ext>
            </a:extLst>
          </p:cNvPr>
          <p:cNvSpPr/>
          <p:nvPr/>
        </p:nvSpPr>
        <p:spPr>
          <a:xfrm>
            <a:off x="5330190" y="6054090"/>
            <a:ext cx="2400301" cy="430530"/>
          </a:xfrm>
          <a:prstGeom prst="ellipse">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5" name="Group 4">
            <a:extLst>
              <a:ext uri="{FF2B5EF4-FFF2-40B4-BE49-F238E27FC236}">
                <a16:creationId xmlns:a16="http://schemas.microsoft.com/office/drawing/2014/main" id="{890F19A5-049E-578D-BA46-33E2F3F3EC46}"/>
              </a:ext>
            </a:extLst>
          </p:cNvPr>
          <p:cNvGrpSpPr/>
          <p:nvPr/>
        </p:nvGrpSpPr>
        <p:grpSpPr>
          <a:xfrm>
            <a:off x="2014651" y="1687557"/>
            <a:ext cx="7472389" cy="3081891"/>
            <a:chOff x="2014651" y="1687557"/>
            <a:chExt cx="7472389" cy="3081891"/>
          </a:xfrm>
        </p:grpSpPr>
        <p:pic>
          <p:nvPicPr>
            <p:cNvPr id="86" name="Picture 2" descr="Image result for simulink logo">
              <a:extLst>
                <a:ext uri="{FF2B5EF4-FFF2-40B4-BE49-F238E27FC236}">
                  <a16:creationId xmlns:a16="http://schemas.microsoft.com/office/drawing/2014/main" id="{D427D140-061B-4B9B-9E14-2EEA96AE43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2866" y="1687557"/>
              <a:ext cx="1510476" cy="1510476"/>
            </a:xfrm>
            <a:prstGeom prst="rect">
              <a:avLst/>
            </a:prstGeom>
            <a:solidFill>
              <a:schemeClr val="bg1"/>
            </a:solidFill>
          </p:spPr>
        </p:pic>
        <p:sp>
          <p:nvSpPr>
            <p:cNvPr id="134" name="TextBox 133">
              <a:extLst>
                <a:ext uri="{FF2B5EF4-FFF2-40B4-BE49-F238E27FC236}">
                  <a16:creationId xmlns:a16="http://schemas.microsoft.com/office/drawing/2014/main" id="{D2704A52-39C6-497C-B9F3-DB82022B2F4E}"/>
                </a:ext>
              </a:extLst>
            </p:cNvPr>
            <p:cNvSpPr txBox="1"/>
            <p:nvPr/>
          </p:nvSpPr>
          <p:spPr>
            <a:xfrm>
              <a:off x="7467838" y="3717125"/>
              <a:ext cx="1857672" cy="323165"/>
            </a:xfrm>
            <a:prstGeom prst="rect">
              <a:avLst/>
            </a:prstGeom>
            <a:noFill/>
          </p:spPr>
          <p:txBody>
            <a:bodyPr wrap="square" rtlCol="0">
              <a:spAutoFit/>
            </a:bodyPr>
            <a:lstStyle/>
            <a:p>
              <a:pPr algn="ctr"/>
              <a:r>
                <a:rPr lang="en-US" sz="1500">
                  <a:latin typeface="Arial" pitchFamily="34" charset="0"/>
                  <a:cs typeface="Arial" pitchFamily="34" charset="0"/>
                </a:rPr>
                <a:t>Workers</a:t>
              </a:r>
            </a:p>
          </p:txBody>
        </p:sp>
        <p:grpSp>
          <p:nvGrpSpPr>
            <p:cNvPr id="155" name="Group 154">
              <a:extLst>
                <a:ext uri="{FF2B5EF4-FFF2-40B4-BE49-F238E27FC236}">
                  <a16:creationId xmlns:a16="http://schemas.microsoft.com/office/drawing/2014/main" id="{A348AA21-9971-44CC-8A4A-D33C998AC3C0}"/>
                </a:ext>
              </a:extLst>
            </p:cNvPr>
            <p:cNvGrpSpPr/>
            <p:nvPr/>
          </p:nvGrpSpPr>
          <p:grpSpPr>
            <a:xfrm>
              <a:off x="2014652" y="3575626"/>
              <a:ext cx="2143617" cy="275991"/>
              <a:chOff x="1517750" y="5248207"/>
              <a:chExt cx="2143617" cy="275991"/>
            </a:xfrm>
          </p:grpSpPr>
          <p:sp>
            <p:nvSpPr>
              <p:cNvPr id="156" name="Rectangle 13">
                <a:extLst>
                  <a:ext uri="{FF2B5EF4-FFF2-40B4-BE49-F238E27FC236}">
                    <a16:creationId xmlns:a16="http://schemas.microsoft.com/office/drawing/2014/main" id="{74286D7F-841F-4677-A5C6-0D4707B438DC}"/>
                  </a:ext>
                </a:extLst>
              </p:cNvPr>
              <p:cNvSpPr>
                <a:spLocks noChangeArrowheads="1"/>
              </p:cNvSpPr>
              <p:nvPr/>
            </p:nvSpPr>
            <p:spPr bwMode="auto">
              <a:xfrm>
                <a:off x="1517750"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7" name="Rectangle 13">
                <a:extLst>
                  <a:ext uri="{FF2B5EF4-FFF2-40B4-BE49-F238E27FC236}">
                    <a16:creationId xmlns:a16="http://schemas.microsoft.com/office/drawing/2014/main" id="{CE1723C3-4CCC-4659-A7AC-E3441C8F0FBB}"/>
                  </a:ext>
                </a:extLst>
              </p:cNvPr>
              <p:cNvSpPr>
                <a:spLocks noChangeArrowheads="1"/>
              </p:cNvSpPr>
              <p:nvPr/>
            </p:nvSpPr>
            <p:spPr bwMode="auto">
              <a:xfrm>
                <a:off x="1963202"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8" name="Rectangle 13">
                <a:extLst>
                  <a:ext uri="{FF2B5EF4-FFF2-40B4-BE49-F238E27FC236}">
                    <a16:creationId xmlns:a16="http://schemas.microsoft.com/office/drawing/2014/main" id="{65A02B26-AFA7-4D5E-8E5F-56C183337C60}"/>
                  </a:ext>
                </a:extLst>
              </p:cNvPr>
              <p:cNvSpPr>
                <a:spLocks noChangeArrowheads="1"/>
              </p:cNvSpPr>
              <p:nvPr/>
            </p:nvSpPr>
            <p:spPr bwMode="auto">
              <a:xfrm>
                <a:off x="2408654"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59" name="Rectangle 13">
                <a:extLst>
                  <a:ext uri="{FF2B5EF4-FFF2-40B4-BE49-F238E27FC236}">
                    <a16:creationId xmlns:a16="http://schemas.microsoft.com/office/drawing/2014/main" id="{696D019E-683E-4EC4-96D3-EEC6A8DF50D1}"/>
                  </a:ext>
                </a:extLst>
              </p:cNvPr>
              <p:cNvSpPr>
                <a:spLocks noChangeArrowheads="1"/>
              </p:cNvSpPr>
              <p:nvPr/>
            </p:nvSpPr>
            <p:spPr bwMode="auto">
              <a:xfrm>
                <a:off x="2854106"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160" name="Rectangle 13">
                <a:extLst>
                  <a:ext uri="{FF2B5EF4-FFF2-40B4-BE49-F238E27FC236}">
                    <a16:creationId xmlns:a16="http://schemas.microsoft.com/office/drawing/2014/main" id="{2D20045A-D630-4BD5-B96E-802C4DC22B02}"/>
                  </a:ext>
                </a:extLst>
              </p:cNvPr>
              <p:cNvSpPr>
                <a:spLocks noChangeArrowheads="1"/>
              </p:cNvSpPr>
              <p:nvPr/>
            </p:nvSpPr>
            <p:spPr bwMode="auto">
              <a:xfrm>
                <a:off x="3299558" y="5248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sp>
          <p:nvSpPr>
            <p:cNvPr id="161" name="Down Arrow 68">
              <a:extLst>
                <a:ext uri="{FF2B5EF4-FFF2-40B4-BE49-F238E27FC236}">
                  <a16:creationId xmlns:a16="http://schemas.microsoft.com/office/drawing/2014/main" id="{284BBB44-EA3A-4252-B542-28A726A3F1FC}"/>
                </a:ext>
              </a:extLst>
            </p:cNvPr>
            <p:cNvSpPr/>
            <p:nvPr/>
          </p:nvSpPr>
          <p:spPr>
            <a:xfrm rot="16200000">
              <a:off x="2977691" y="3200685"/>
              <a:ext cx="266610" cy="2192689"/>
            </a:xfrm>
            <a:prstGeom prst="downArrow">
              <a:avLst>
                <a:gd name="adj1" fmla="val 50000"/>
                <a:gd name="adj2" fmla="val 51259"/>
              </a:avLst>
            </a:prstGeom>
            <a:solidFill>
              <a:srgbClr val="307EB2"/>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62" name="TextBox 161">
              <a:extLst>
                <a:ext uri="{FF2B5EF4-FFF2-40B4-BE49-F238E27FC236}">
                  <a16:creationId xmlns:a16="http://schemas.microsoft.com/office/drawing/2014/main" id="{490DFC89-49E1-4BBE-B7FA-1E8948DD6EC0}"/>
                </a:ext>
              </a:extLst>
            </p:cNvPr>
            <p:cNvSpPr txBox="1"/>
            <p:nvPr/>
          </p:nvSpPr>
          <p:spPr>
            <a:xfrm>
              <a:off x="2636318" y="4380373"/>
              <a:ext cx="772607" cy="369332"/>
            </a:xfrm>
            <a:prstGeom prst="rect">
              <a:avLst/>
            </a:prstGeom>
            <a:noFill/>
          </p:spPr>
          <p:txBody>
            <a:bodyPr wrap="square" rtlCol="0">
              <a:spAutoFit/>
            </a:bodyPr>
            <a:lstStyle/>
            <a:p>
              <a:r>
                <a:rPr lang="en-US" b="1">
                  <a:latin typeface="Arial" pitchFamily="34" charset="0"/>
                  <a:cs typeface="Arial" pitchFamily="34" charset="0"/>
                </a:rPr>
                <a:t>Time</a:t>
              </a:r>
            </a:p>
          </p:txBody>
        </p:sp>
        <p:sp>
          <p:nvSpPr>
            <p:cNvPr id="163" name="Down Arrow 69">
              <a:extLst>
                <a:ext uri="{FF2B5EF4-FFF2-40B4-BE49-F238E27FC236}">
                  <a16:creationId xmlns:a16="http://schemas.microsoft.com/office/drawing/2014/main" id="{E723342A-DC17-42D7-8D5B-2BB0898A2DCC}"/>
                </a:ext>
              </a:extLst>
            </p:cNvPr>
            <p:cNvSpPr/>
            <p:nvPr/>
          </p:nvSpPr>
          <p:spPr>
            <a:xfrm rot="16200000">
              <a:off x="8318457" y="3812904"/>
              <a:ext cx="235949" cy="937592"/>
            </a:xfrm>
            <a:prstGeom prst="downArrow">
              <a:avLst>
                <a:gd name="adj1" fmla="val 50000"/>
                <a:gd name="adj2" fmla="val 51259"/>
              </a:avLst>
            </a:prstGeom>
            <a:solidFill>
              <a:srgbClr val="307EB2"/>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64" name="TextBox 163">
              <a:extLst>
                <a:ext uri="{FF2B5EF4-FFF2-40B4-BE49-F238E27FC236}">
                  <a16:creationId xmlns:a16="http://schemas.microsoft.com/office/drawing/2014/main" id="{9B5E607A-524C-4C10-9CAB-D17ECCFBF868}"/>
                </a:ext>
              </a:extLst>
            </p:cNvPr>
            <p:cNvSpPr txBox="1"/>
            <p:nvPr/>
          </p:nvSpPr>
          <p:spPr>
            <a:xfrm>
              <a:off x="8006117" y="4400116"/>
              <a:ext cx="772607" cy="369332"/>
            </a:xfrm>
            <a:prstGeom prst="rect">
              <a:avLst/>
            </a:prstGeom>
            <a:noFill/>
          </p:spPr>
          <p:txBody>
            <a:bodyPr wrap="square" rtlCol="0">
              <a:spAutoFit/>
            </a:bodyPr>
            <a:lstStyle/>
            <a:p>
              <a:r>
                <a:rPr lang="en-US" b="1">
                  <a:latin typeface="Arial" pitchFamily="34" charset="0"/>
                  <a:cs typeface="Arial" pitchFamily="34" charset="0"/>
                </a:rPr>
                <a:t>Time</a:t>
              </a:r>
            </a:p>
          </p:txBody>
        </p:sp>
        <p:grpSp>
          <p:nvGrpSpPr>
            <p:cNvPr id="24" name="Group 23">
              <a:extLst>
                <a:ext uri="{FF2B5EF4-FFF2-40B4-BE49-F238E27FC236}">
                  <a16:creationId xmlns:a16="http://schemas.microsoft.com/office/drawing/2014/main" id="{69D1B1BF-0020-4B5D-B793-C69A4D227738}"/>
                </a:ext>
              </a:extLst>
            </p:cNvPr>
            <p:cNvGrpSpPr/>
            <p:nvPr/>
          </p:nvGrpSpPr>
          <p:grpSpPr>
            <a:xfrm>
              <a:off x="4014056" y="2078598"/>
              <a:ext cx="3935001" cy="1311302"/>
              <a:chOff x="4582018" y="2223145"/>
              <a:chExt cx="3191773" cy="1311302"/>
            </a:xfrm>
          </p:grpSpPr>
          <p:sp>
            <p:nvSpPr>
              <p:cNvPr id="25" name="Freihandform 84">
                <a:extLst>
                  <a:ext uri="{FF2B5EF4-FFF2-40B4-BE49-F238E27FC236}">
                    <a16:creationId xmlns:a16="http://schemas.microsoft.com/office/drawing/2014/main" id="{E019FD59-DE45-4926-9752-B1C4BC7DC5CC}"/>
                  </a:ext>
                </a:extLst>
              </p:cNvPr>
              <p:cNvSpPr/>
              <p:nvPr/>
            </p:nvSpPr>
            <p:spPr>
              <a:xfrm>
                <a:off x="4582018" y="3072459"/>
                <a:ext cx="3191772" cy="46198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6" name="Freihandform 85">
                <a:extLst>
                  <a:ext uri="{FF2B5EF4-FFF2-40B4-BE49-F238E27FC236}">
                    <a16:creationId xmlns:a16="http://schemas.microsoft.com/office/drawing/2014/main" id="{5A59BCD4-81ED-4A54-A159-062A35E6CAEF}"/>
                  </a:ext>
                </a:extLst>
              </p:cNvPr>
              <p:cNvSpPr/>
              <p:nvPr/>
            </p:nvSpPr>
            <p:spPr>
              <a:xfrm flipV="1">
                <a:off x="4582019" y="2832826"/>
                <a:ext cx="3191772" cy="73752"/>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Freihandform 86">
                <a:extLst>
                  <a:ext uri="{FF2B5EF4-FFF2-40B4-BE49-F238E27FC236}">
                    <a16:creationId xmlns:a16="http://schemas.microsoft.com/office/drawing/2014/main" id="{ABC010BA-F4E7-4F95-A817-D38B0AB22552}"/>
                  </a:ext>
                </a:extLst>
              </p:cNvPr>
              <p:cNvSpPr/>
              <p:nvPr/>
            </p:nvSpPr>
            <p:spPr>
              <a:xfrm>
                <a:off x="4582018" y="2223145"/>
                <a:ext cx="3130803" cy="511997"/>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28" name="Picture 2" descr="Image result for simulink logo">
              <a:extLst>
                <a:ext uri="{FF2B5EF4-FFF2-40B4-BE49-F238E27FC236}">
                  <a16:creationId xmlns:a16="http://schemas.microsoft.com/office/drawing/2014/main" id="{CC13082D-0004-43AF-A5BA-87FCBA12C1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395" y="1697367"/>
              <a:ext cx="572887" cy="572887"/>
            </a:xfrm>
            <a:prstGeom prst="rect">
              <a:avLst/>
            </a:prstGeom>
            <a:solidFill>
              <a:schemeClr val="bg1"/>
            </a:solidFill>
          </p:spPr>
        </p:pic>
        <p:pic>
          <p:nvPicPr>
            <p:cNvPr id="29" name="Picture 2" descr="Image result for simulink logo">
              <a:extLst>
                <a:ext uri="{FF2B5EF4-FFF2-40B4-BE49-F238E27FC236}">
                  <a16:creationId xmlns:a16="http://schemas.microsoft.com/office/drawing/2014/main" id="{83BD8CC6-37B2-4E1E-8D4C-AEFF95EDDA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9395" y="2415838"/>
              <a:ext cx="572887" cy="572887"/>
            </a:xfrm>
            <a:prstGeom prst="rect">
              <a:avLst/>
            </a:prstGeom>
            <a:solidFill>
              <a:schemeClr val="bg1"/>
            </a:solidFill>
          </p:spPr>
        </p:pic>
        <p:pic>
          <p:nvPicPr>
            <p:cNvPr id="30" name="Picture 2" descr="Image result for simulink logo">
              <a:extLst>
                <a:ext uri="{FF2B5EF4-FFF2-40B4-BE49-F238E27FC236}">
                  <a16:creationId xmlns:a16="http://schemas.microsoft.com/office/drawing/2014/main" id="{E370419F-80E6-46D0-AD87-F215B2C578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5386" y="3133366"/>
              <a:ext cx="572887" cy="572887"/>
            </a:xfrm>
            <a:prstGeom prst="rect">
              <a:avLst/>
            </a:prstGeom>
            <a:solidFill>
              <a:schemeClr val="bg1"/>
            </a:solidFill>
          </p:spPr>
        </p:pic>
        <p:grpSp>
          <p:nvGrpSpPr>
            <p:cNvPr id="31" name="Group 30">
              <a:extLst>
                <a:ext uri="{FF2B5EF4-FFF2-40B4-BE49-F238E27FC236}">
                  <a16:creationId xmlns:a16="http://schemas.microsoft.com/office/drawing/2014/main" id="{AA2396AB-CC27-46D0-AB83-02CFD2FA76D2}"/>
                </a:ext>
              </a:extLst>
            </p:cNvPr>
            <p:cNvGrpSpPr/>
            <p:nvPr/>
          </p:nvGrpSpPr>
          <p:grpSpPr>
            <a:xfrm>
              <a:off x="8679781" y="1909043"/>
              <a:ext cx="807259" cy="1799991"/>
              <a:chOff x="7117541" y="2743473"/>
              <a:chExt cx="807259" cy="1799991"/>
            </a:xfrm>
          </p:grpSpPr>
          <p:grpSp>
            <p:nvGrpSpPr>
              <p:cNvPr id="32" name="Group 31">
                <a:extLst>
                  <a:ext uri="{FF2B5EF4-FFF2-40B4-BE49-F238E27FC236}">
                    <a16:creationId xmlns:a16="http://schemas.microsoft.com/office/drawing/2014/main" id="{BEA34998-27BF-4D1D-956C-B5D281416A70}"/>
                  </a:ext>
                </a:extLst>
              </p:cNvPr>
              <p:cNvGrpSpPr/>
              <p:nvPr/>
            </p:nvGrpSpPr>
            <p:grpSpPr>
              <a:xfrm>
                <a:off x="7117541" y="2743473"/>
                <a:ext cx="807259" cy="275991"/>
                <a:chOff x="2469341" y="4753652"/>
                <a:chExt cx="807259" cy="275991"/>
              </a:xfrm>
            </p:grpSpPr>
            <p:sp>
              <p:nvSpPr>
                <p:cNvPr id="37" name="Rectangle 13">
                  <a:extLst>
                    <a:ext uri="{FF2B5EF4-FFF2-40B4-BE49-F238E27FC236}">
                      <a16:creationId xmlns:a16="http://schemas.microsoft.com/office/drawing/2014/main" id="{2BCF4998-F809-4075-A69D-E6C2BB825FC9}"/>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38" name="Rectangle 13">
                  <a:extLst>
                    <a:ext uri="{FF2B5EF4-FFF2-40B4-BE49-F238E27FC236}">
                      <a16:creationId xmlns:a16="http://schemas.microsoft.com/office/drawing/2014/main" id="{ED5EA4FD-A698-4EBA-A4E3-053E918DCB02}"/>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sp>
            <p:nvSpPr>
              <p:cNvPr id="33" name="Rectangle 13">
                <a:extLst>
                  <a:ext uri="{FF2B5EF4-FFF2-40B4-BE49-F238E27FC236}">
                    <a16:creationId xmlns:a16="http://schemas.microsoft.com/office/drawing/2014/main" id="{AE1E9606-4851-4CD9-8378-8F5B939841B4}"/>
                  </a:ext>
                </a:extLst>
              </p:cNvPr>
              <p:cNvSpPr>
                <a:spLocks noChangeArrowheads="1"/>
              </p:cNvSpPr>
              <p:nvPr/>
            </p:nvSpPr>
            <p:spPr bwMode="auto">
              <a:xfrm>
                <a:off x="7117541" y="3522207"/>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nvGrpSpPr>
              <p:cNvPr id="34" name="Group 33">
                <a:extLst>
                  <a:ext uri="{FF2B5EF4-FFF2-40B4-BE49-F238E27FC236}">
                    <a16:creationId xmlns:a16="http://schemas.microsoft.com/office/drawing/2014/main" id="{6A2B54DC-5815-4DA8-B89F-5C3D513EAB45}"/>
                  </a:ext>
                </a:extLst>
              </p:cNvPr>
              <p:cNvGrpSpPr/>
              <p:nvPr/>
            </p:nvGrpSpPr>
            <p:grpSpPr>
              <a:xfrm>
                <a:off x="7117541" y="4267473"/>
                <a:ext cx="807259" cy="275991"/>
                <a:chOff x="2469341" y="4753652"/>
                <a:chExt cx="807259" cy="275991"/>
              </a:xfrm>
            </p:grpSpPr>
            <p:sp>
              <p:nvSpPr>
                <p:cNvPr id="35" name="Rectangle 13">
                  <a:extLst>
                    <a:ext uri="{FF2B5EF4-FFF2-40B4-BE49-F238E27FC236}">
                      <a16:creationId xmlns:a16="http://schemas.microsoft.com/office/drawing/2014/main" id="{F9D97BDA-EACE-46AF-B23A-09C1DEA8F721}"/>
                    </a:ext>
                  </a:extLst>
                </p:cNvPr>
                <p:cNvSpPr>
                  <a:spLocks noChangeArrowheads="1"/>
                </p:cNvSpPr>
                <p:nvPr/>
              </p:nvSpPr>
              <p:spPr bwMode="auto">
                <a:xfrm>
                  <a:off x="246934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sp>
              <p:nvSpPr>
                <p:cNvPr id="36" name="Rectangle 13">
                  <a:extLst>
                    <a:ext uri="{FF2B5EF4-FFF2-40B4-BE49-F238E27FC236}">
                      <a16:creationId xmlns:a16="http://schemas.microsoft.com/office/drawing/2014/main" id="{2CD78165-1B99-4EB1-A622-D2CBA343E9A5}"/>
                    </a:ext>
                  </a:extLst>
                </p:cNvPr>
                <p:cNvSpPr>
                  <a:spLocks noChangeArrowheads="1"/>
                </p:cNvSpPr>
                <p:nvPr/>
              </p:nvSpPr>
              <p:spPr bwMode="auto">
                <a:xfrm>
                  <a:off x="2914791" y="4753652"/>
                  <a:ext cx="361809" cy="27599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marL="284163" indent="-284163">
                    <a:spcBef>
                      <a:spcPct val="20000"/>
                    </a:spcBef>
                    <a:buClr>
                      <a:srgbClr val="215383"/>
                    </a:buClr>
                    <a:buSzPct val="95000"/>
                  </a:pPr>
                  <a:endParaRPr lang="en-US" sz="1600">
                    <a:latin typeface="Courier New" pitchFamily="49" charset="0"/>
                    <a:cs typeface="Courier New" pitchFamily="49" charset="0"/>
                  </a:endParaRPr>
                </a:p>
              </p:txBody>
            </p:sp>
          </p:grpSp>
        </p:grpSp>
      </p:grpSp>
      <p:sp>
        <p:nvSpPr>
          <p:cNvPr id="6" name="Oval 5">
            <a:extLst>
              <a:ext uri="{FF2B5EF4-FFF2-40B4-BE49-F238E27FC236}">
                <a16:creationId xmlns:a16="http://schemas.microsoft.com/office/drawing/2014/main" id="{1FDDDBE4-54C8-EB5F-3E50-690445DD30DD}"/>
              </a:ext>
            </a:extLst>
          </p:cNvPr>
          <p:cNvSpPr/>
          <p:nvPr/>
        </p:nvSpPr>
        <p:spPr>
          <a:xfrm>
            <a:off x="5322373" y="6017746"/>
            <a:ext cx="2145465" cy="533539"/>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524125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40B0-2402-C430-8D73-9BBF4945CD3F}"/>
              </a:ext>
            </a:extLst>
          </p:cNvPr>
          <p:cNvSpPr>
            <a:spLocks noGrp="1"/>
          </p:cNvSpPr>
          <p:nvPr>
            <p:ph type="title"/>
          </p:nvPr>
        </p:nvSpPr>
        <p:spPr/>
        <p:txBody>
          <a:bodyPr/>
          <a:lstStyle/>
          <a:p>
            <a:r>
              <a:rPr lang="en-US"/>
              <a:t>Clusters . . .</a:t>
            </a:r>
          </a:p>
        </p:txBody>
      </p:sp>
      <p:sp>
        <p:nvSpPr>
          <p:cNvPr id="3" name="Content Placeholder 2">
            <a:extLst>
              <a:ext uri="{FF2B5EF4-FFF2-40B4-BE49-F238E27FC236}">
                <a16:creationId xmlns:a16="http://schemas.microsoft.com/office/drawing/2014/main" id="{347C7ADE-30D3-08D9-0089-47440CADDB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5686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40662" y="2496330"/>
            <a:ext cx="1760245" cy="1788851"/>
            <a:chOff x="3375828" y="2603372"/>
            <a:chExt cx="1768987" cy="1797736"/>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9457" y="2603372"/>
              <a:ext cx="877824" cy="438912"/>
            </a:xfrm>
            <a:prstGeom prst="rect">
              <a:avLst/>
            </a:prstGeom>
          </p:spPr>
        </p:pic>
        <p:sp>
          <p:nvSpPr>
            <p:cNvPr id="22" name="TextBox 21"/>
            <p:cNvSpPr txBox="1"/>
            <p:nvPr/>
          </p:nvSpPr>
          <p:spPr>
            <a:xfrm>
              <a:off x="3566827" y="2977207"/>
              <a:ext cx="1217948"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GPU</a:t>
              </a:r>
            </a:p>
          </p:txBody>
        </p:sp>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4624" y="3356992"/>
              <a:ext cx="607490" cy="713851"/>
            </a:xfrm>
            <a:prstGeom prst="rect">
              <a:avLst/>
            </a:prstGeom>
          </p:spPr>
        </p:pic>
        <p:sp>
          <p:nvSpPr>
            <p:cNvPr id="70" name="TextBox 69"/>
            <p:cNvSpPr txBox="1"/>
            <p:nvPr/>
          </p:nvSpPr>
          <p:spPr>
            <a:xfrm>
              <a:off x="3375828" y="4093331"/>
              <a:ext cx="1768987"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Multi-core CPU</a:t>
              </a:r>
            </a:p>
          </p:txBody>
        </p:sp>
      </p:grpSp>
      <p:sp>
        <p:nvSpPr>
          <p:cNvPr id="5" name="Title 4"/>
          <p:cNvSpPr>
            <a:spLocks noGrp="1"/>
          </p:cNvSpPr>
          <p:nvPr>
            <p:ph type="title"/>
          </p:nvPr>
        </p:nvSpPr>
        <p:spPr/>
        <p:txBody>
          <a:bodyPr/>
          <a:lstStyle/>
          <a:p>
            <a:pPr defTabSz="916680"/>
            <a:r>
              <a:rPr lang="en-US" b="0"/>
              <a:t>Access remote cluster resources and speed up your computations using MATLAB Parallel Server </a:t>
            </a:r>
          </a:p>
        </p:txBody>
      </p:sp>
      <p:sp>
        <p:nvSpPr>
          <p:cNvPr id="24" name="TextBox 23"/>
          <p:cNvSpPr txBox="1"/>
          <p:nvPr/>
        </p:nvSpPr>
        <p:spPr>
          <a:xfrm>
            <a:off x="5936195" y="4285181"/>
            <a:ext cx="3727951" cy="338554"/>
          </a:xfrm>
          <a:prstGeom prst="rect">
            <a:avLst/>
          </a:prstGeom>
          <a:noFill/>
        </p:spPr>
        <p:txBody>
          <a:bodyPr wrap="square" rtlCol="0">
            <a:spAutoFit/>
          </a:bodyPr>
          <a:lstStyle/>
          <a:p>
            <a:r>
              <a:rPr lang="en-US" sz="1600" b="1">
                <a:latin typeface="+mj-lt"/>
                <a:cs typeface="Arial" pitchFamily="34" charset="0"/>
              </a:rPr>
              <a:t>MATLAB Parallel Server</a:t>
            </a:r>
          </a:p>
        </p:txBody>
      </p:sp>
      <p:sp>
        <p:nvSpPr>
          <p:cNvPr id="7" name="Freeform 6"/>
          <p:cNvSpPr>
            <a:spLocks noChangeAspect="1"/>
          </p:cNvSpPr>
          <p:nvPr/>
        </p:nvSpPr>
        <p:spPr>
          <a:xfrm>
            <a:off x="2492061" y="3883435"/>
            <a:ext cx="4906437" cy="889419"/>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solidFill>
                <a:schemeClr val="tx1"/>
              </a:solidFill>
            </a:endParaRPr>
          </a:p>
        </p:txBody>
      </p:sp>
      <p:sp>
        <p:nvSpPr>
          <p:cNvPr id="31" name="Content Placeholder 2">
            <a:extLst>
              <a:ext uri="{FF2B5EF4-FFF2-40B4-BE49-F238E27FC236}">
                <a16:creationId xmlns:a16="http://schemas.microsoft.com/office/drawing/2014/main" id="{581555EF-A40C-4919-A4E6-3603B825E8D5}"/>
              </a:ext>
            </a:extLst>
          </p:cNvPr>
          <p:cNvSpPr txBox="1">
            <a:spLocks/>
          </p:cNvSpPr>
          <p:nvPr/>
        </p:nvSpPr>
        <p:spPr>
          <a:xfrm>
            <a:off x="3471460" y="5082798"/>
            <a:ext cx="5875506" cy="1394202"/>
          </a:xfrm>
          <a:prstGeom prst="rect">
            <a:avLst/>
          </a:prstGeom>
        </p:spPr>
        <p:txBody>
          <a:bodyPr/>
          <a:lstStyle>
            <a:lvl1pPr marL="342896" indent="-342896" algn="l" defTabSz="914388" rtl="0" eaLnBrk="1" latinLnBrk="0" hangingPunct="1">
              <a:spcBef>
                <a:spcPct val="20000"/>
              </a:spcBef>
              <a:buClr>
                <a:schemeClr val="tx2"/>
              </a:buClr>
              <a:buSzPct val="75000"/>
              <a:buFont typeface="Wingdings" pitchFamily="2" charset="2"/>
              <a:buChar char="§"/>
              <a:defRPr sz="2394" kern="1200">
                <a:solidFill>
                  <a:schemeClr val="tx1"/>
                </a:solidFill>
                <a:latin typeface="Arial" pitchFamily="34" charset="0"/>
                <a:ea typeface="+mn-ea"/>
                <a:cs typeface="Arial" pitchFamily="34" charset="0"/>
              </a:defRPr>
            </a:lvl1pPr>
            <a:lvl2pPr marL="742940" indent="-285746" algn="l" defTabSz="914388" rtl="0" eaLnBrk="1" latinLnBrk="0" hangingPunct="1">
              <a:spcBef>
                <a:spcPct val="20000"/>
              </a:spcBef>
              <a:buClr>
                <a:schemeClr val="tx2"/>
              </a:buClr>
              <a:buFont typeface="Arial" pitchFamily="34" charset="0"/>
              <a:buChar char="–"/>
              <a:defRPr sz="1995" kern="1200">
                <a:solidFill>
                  <a:schemeClr val="tx1"/>
                </a:solidFill>
                <a:latin typeface="Arial" pitchFamily="34" charset="0"/>
                <a:ea typeface="+mn-ea"/>
                <a:cs typeface="Arial" pitchFamily="34" charset="0"/>
              </a:defRPr>
            </a:lvl2pPr>
            <a:lvl3pPr marL="1142985" indent="-228597" algn="l" defTabSz="914388"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180" indent="-228597" algn="l" defTabSz="914388"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375" indent="-228597" algn="l" defTabSz="914388"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56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7"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1"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Prototype and develop on the desktop</a:t>
            </a:r>
          </a:p>
          <a:p>
            <a:r>
              <a:rPr lang="en-US" sz="2400"/>
              <a:t>Integrate with your infrastructure</a:t>
            </a:r>
          </a:p>
          <a:p>
            <a:r>
              <a:rPr lang="en-US" sz="2400"/>
              <a:t>Access directly through MATLAB</a:t>
            </a:r>
          </a:p>
        </p:txBody>
      </p:sp>
      <p:pic>
        <p:nvPicPr>
          <p:cNvPr id="6" name="Picture 5">
            <a:extLst>
              <a:ext uri="{FF2B5EF4-FFF2-40B4-BE49-F238E27FC236}">
                <a16:creationId xmlns:a16="http://schemas.microsoft.com/office/drawing/2014/main" id="{DC1853B5-9270-47DA-AFAA-31F9C9A91C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9820" y="2533263"/>
            <a:ext cx="1731495" cy="1497510"/>
          </a:xfrm>
          <a:prstGeom prst="rect">
            <a:avLst/>
          </a:prstGeom>
        </p:spPr>
      </p:pic>
      <p:sp>
        <p:nvSpPr>
          <p:cNvPr id="8" name="TextBox 7">
            <a:extLst>
              <a:ext uri="{FF2B5EF4-FFF2-40B4-BE49-F238E27FC236}">
                <a16:creationId xmlns:a16="http://schemas.microsoft.com/office/drawing/2014/main" id="{D2653175-5FF9-43ED-86B2-097FD79D5972}"/>
              </a:ext>
            </a:extLst>
          </p:cNvPr>
          <p:cNvSpPr txBox="1"/>
          <p:nvPr/>
        </p:nvSpPr>
        <p:spPr>
          <a:xfrm>
            <a:off x="2208113" y="4237125"/>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9" name="TextBox 8">
            <a:extLst>
              <a:ext uri="{FF2B5EF4-FFF2-40B4-BE49-F238E27FC236}">
                <a16:creationId xmlns:a16="http://schemas.microsoft.com/office/drawing/2014/main" id="{4B4EA3E0-29A8-4975-896F-17ABF9D15266}"/>
              </a:ext>
            </a:extLst>
          </p:cNvPr>
          <p:cNvSpPr txBox="1"/>
          <p:nvPr/>
        </p:nvSpPr>
        <p:spPr>
          <a:xfrm>
            <a:off x="1631504" y="4497091"/>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4" name="Rectangle 3">
            <a:extLst>
              <a:ext uri="{FF2B5EF4-FFF2-40B4-BE49-F238E27FC236}">
                <a16:creationId xmlns:a16="http://schemas.microsoft.com/office/drawing/2014/main" id="{973845D2-4D91-4DAE-928C-68CD47C0C53E}"/>
              </a:ext>
            </a:extLst>
          </p:cNvPr>
          <p:cNvSpPr/>
          <p:nvPr/>
        </p:nvSpPr>
        <p:spPr>
          <a:xfrm>
            <a:off x="3870704" y="2252014"/>
            <a:ext cx="1262382" cy="2057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1" name="Left-Right Arrow 32">
            <a:extLst>
              <a:ext uri="{FF2B5EF4-FFF2-40B4-BE49-F238E27FC236}">
                <a16:creationId xmlns:a16="http://schemas.microsoft.com/office/drawing/2014/main" id="{2C87D923-CED7-4377-94BF-1EB9ABD97DCC}"/>
              </a:ext>
            </a:extLst>
          </p:cNvPr>
          <p:cNvSpPr/>
          <p:nvPr/>
        </p:nvSpPr>
        <p:spPr>
          <a:xfrm rot="10800000">
            <a:off x="3928651" y="3118148"/>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32" name="Group 31">
            <a:extLst>
              <a:ext uri="{FF2B5EF4-FFF2-40B4-BE49-F238E27FC236}">
                <a16:creationId xmlns:a16="http://schemas.microsoft.com/office/drawing/2014/main" id="{A1F1BD41-F6B2-4318-9372-C9190573633C}"/>
              </a:ext>
            </a:extLst>
          </p:cNvPr>
          <p:cNvGrpSpPr/>
          <p:nvPr/>
        </p:nvGrpSpPr>
        <p:grpSpPr>
          <a:xfrm>
            <a:off x="5131151" y="1752654"/>
            <a:ext cx="4061426" cy="2541842"/>
            <a:chOff x="6248411" y="2595167"/>
            <a:chExt cx="3371905" cy="1984800"/>
          </a:xfrm>
        </p:grpSpPr>
        <p:sp>
          <p:nvSpPr>
            <p:cNvPr id="33" name="Freeform 16">
              <a:extLst>
                <a:ext uri="{FF2B5EF4-FFF2-40B4-BE49-F238E27FC236}">
                  <a16:creationId xmlns:a16="http://schemas.microsoft.com/office/drawing/2014/main" id="{0D4E39D6-49EF-4C03-BCA1-8B33F1202755}"/>
                </a:ext>
              </a:extLst>
            </p:cNvPr>
            <p:cNvSpPr>
              <a:spLocks/>
            </p:cNvSpPr>
            <p:nvPr/>
          </p:nvSpPr>
          <p:spPr bwMode="auto">
            <a:xfrm>
              <a:off x="6248411" y="2595167"/>
              <a:ext cx="3371905" cy="1984800"/>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4" name="Group 33">
              <a:extLst>
                <a:ext uri="{FF2B5EF4-FFF2-40B4-BE49-F238E27FC236}">
                  <a16:creationId xmlns:a16="http://schemas.microsoft.com/office/drawing/2014/main" id="{A6D8E547-5256-45DD-8407-F1B90E6EA30B}"/>
                </a:ext>
              </a:extLst>
            </p:cNvPr>
            <p:cNvGrpSpPr/>
            <p:nvPr/>
          </p:nvGrpSpPr>
          <p:grpSpPr>
            <a:xfrm>
              <a:off x="6850792" y="2761968"/>
              <a:ext cx="2143020" cy="1764791"/>
              <a:chOff x="3642519" y="1600200"/>
              <a:chExt cx="2143020" cy="1764791"/>
            </a:xfrm>
          </p:grpSpPr>
          <p:pic>
            <p:nvPicPr>
              <p:cNvPr id="36" name="Picture 35">
                <a:extLst>
                  <a:ext uri="{FF2B5EF4-FFF2-40B4-BE49-F238E27FC236}">
                    <a16:creationId xmlns:a16="http://schemas.microsoft.com/office/drawing/2014/main" id="{6E7D409F-DB9B-44E1-A6AD-7CA6ADF84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2519" y="1600200"/>
                <a:ext cx="695220" cy="1764791"/>
              </a:xfrm>
              <a:prstGeom prst="rect">
                <a:avLst/>
              </a:prstGeom>
            </p:spPr>
          </p:pic>
          <p:pic>
            <p:nvPicPr>
              <p:cNvPr id="37" name="Picture 36">
                <a:extLst>
                  <a:ext uri="{FF2B5EF4-FFF2-40B4-BE49-F238E27FC236}">
                    <a16:creationId xmlns:a16="http://schemas.microsoft.com/office/drawing/2014/main" id="{25690927-DB41-4CCC-9442-AD64D0A857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66419" y="1600200"/>
                <a:ext cx="695220" cy="1764791"/>
              </a:xfrm>
              <a:prstGeom prst="rect">
                <a:avLst/>
              </a:prstGeom>
            </p:spPr>
          </p:pic>
          <p:pic>
            <p:nvPicPr>
              <p:cNvPr id="38" name="Picture 37">
                <a:extLst>
                  <a:ext uri="{FF2B5EF4-FFF2-40B4-BE49-F238E27FC236}">
                    <a16:creationId xmlns:a16="http://schemas.microsoft.com/office/drawing/2014/main" id="{96FE5B31-9E3B-479F-BA09-B413B9AE84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0319" y="1600200"/>
                <a:ext cx="695220" cy="1764791"/>
              </a:xfrm>
              <a:prstGeom prst="rect">
                <a:avLst/>
              </a:prstGeom>
            </p:spPr>
          </p:pic>
        </p:grpSp>
        <p:pic>
          <p:nvPicPr>
            <p:cNvPr id="35" name="Picture 34">
              <a:extLst>
                <a:ext uri="{FF2B5EF4-FFF2-40B4-BE49-F238E27FC236}">
                  <a16:creationId xmlns:a16="http://schemas.microsoft.com/office/drawing/2014/main" id="{BB70CF7A-7E9E-4D4D-8BAD-739F02975D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0834" y="3462886"/>
              <a:ext cx="1329016" cy="347471"/>
            </a:xfrm>
            <a:prstGeom prst="rect">
              <a:avLst/>
            </a:prstGeom>
          </p:spPr>
        </p:pic>
      </p:grpSp>
      <p:grpSp>
        <p:nvGrpSpPr>
          <p:cNvPr id="25" name="Group 24"/>
          <p:cNvGrpSpPr/>
          <p:nvPr/>
        </p:nvGrpSpPr>
        <p:grpSpPr>
          <a:xfrm>
            <a:off x="8181857" y="2471533"/>
            <a:ext cx="1760245" cy="1790939"/>
            <a:chOff x="3222820" y="2602009"/>
            <a:chExt cx="1768987" cy="1799835"/>
          </a:xfrm>
        </p:grpSpPr>
        <p:sp>
          <p:nvSpPr>
            <p:cNvPr id="28" name="TextBox 27"/>
            <p:cNvSpPr txBox="1"/>
            <p:nvPr/>
          </p:nvSpPr>
          <p:spPr>
            <a:xfrm>
              <a:off x="3347724" y="3020267"/>
              <a:ext cx="1217948"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GPU</a:t>
              </a:r>
            </a:p>
          </p:txBody>
        </p:sp>
        <p:sp>
          <p:nvSpPr>
            <p:cNvPr id="30" name="TextBox 29"/>
            <p:cNvSpPr txBox="1"/>
            <p:nvPr/>
          </p:nvSpPr>
          <p:spPr>
            <a:xfrm>
              <a:off x="3222820" y="4094067"/>
              <a:ext cx="1768987" cy="307777"/>
            </a:xfrm>
            <a:prstGeom prst="rect">
              <a:avLst/>
            </a:prstGeom>
            <a:noFill/>
          </p:spPr>
          <p:txBody>
            <a:bodyPr wrap="square" rtlCol="0">
              <a:spAutoFit/>
            </a:bodyPr>
            <a:lstStyle/>
            <a:p>
              <a:pPr algn="ctr"/>
              <a:r>
                <a:rPr lang="en-US" sz="1394">
                  <a:solidFill>
                    <a:srgbClr val="484848"/>
                  </a:solidFill>
                  <a:latin typeface="Arial" pitchFamily="34" charset="0"/>
                  <a:cs typeface="Arial" pitchFamily="34" charset="0"/>
                </a:rPr>
                <a:t>Multi-core CPU</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891" y="2602009"/>
              <a:ext cx="877824" cy="43891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3568" y="3374524"/>
              <a:ext cx="607490" cy="713851"/>
            </a:xfrm>
            <a:prstGeom prst="rect">
              <a:avLst/>
            </a:prstGeom>
          </p:spPr>
        </p:pic>
      </p:grpSp>
    </p:spTree>
    <p:custDataLst>
      <p:tags r:id="rId1"/>
    </p:custDataLst>
    <p:extLst>
      <p:ext uri="{BB962C8B-B14F-4D97-AF65-F5344CB8AC3E}">
        <p14:creationId xmlns:p14="http://schemas.microsoft.com/office/powerpoint/2010/main" val="31390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DC2285-5512-68FF-9802-8F62B56EC379}"/>
              </a:ext>
            </a:extLst>
          </p:cNvPr>
          <p:cNvSpPr>
            <a:spLocks noGrp="1"/>
          </p:cNvSpPr>
          <p:nvPr>
            <p:ph type="title"/>
          </p:nvPr>
        </p:nvSpPr>
        <p:spPr/>
        <p:txBody>
          <a:bodyPr/>
          <a:lstStyle/>
          <a:p>
            <a:r>
              <a:rPr lang="en-US" b="0"/>
              <a:t>With MATLAB Parallel Server you can scale to clusters and clouds</a:t>
            </a:r>
            <a:endParaRPr lang="en-US"/>
          </a:p>
        </p:txBody>
      </p:sp>
      <p:sp>
        <p:nvSpPr>
          <p:cNvPr id="5" name="Content Placeholder 4">
            <a:extLst>
              <a:ext uri="{FF2B5EF4-FFF2-40B4-BE49-F238E27FC236}">
                <a16:creationId xmlns:a16="http://schemas.microsoft.com/office/drawing/2014/main" id="{610A7CDC-8BF7-6DC2-88BD-1C29FD27340C}"/>
              </a:ext>
            </a:extLst>
          </p:cNvPr>
          <p:cNvSpPr>
            <a:spLocks noGrp="1"/>
          </p:cNvSpPr>
          <p:nvPr>
            <p:ph sz="half" idx="1"/>
          </p:nvPr>
        </p:nvSpPr>
        <p:spPr/>
        <p:txBody>
          <a:bodyPr/>
          <a:lstStyle/>
          <a:p>
            <a:r>
              <a:rPr lang="en-US"/>
              <a:t>Use more hardware with minimal code change</a:t>
            </a:r>
          </a:p>
          <a:p>
            <a:pPr lvl="1"/>
            <a:endParaRPr lang="en-US"/>
          </a:p>
          <a:p>
            <a:r>
              <a:rPr lang="en-US"/>
              <a:t>Submit to on-premise or cloud clusters</a:t>
            </a:r>
          </a:p>
          <a:p>
            <a:pPr lvl="1"/>
            <a:endParaRPr lang="en-US"/>
          </a:p>
          <a:p>
            <a:r>
              <a:rPr lang="en-US"/>
              <a:t>Support cross-platform submission</a:t>
            </a:r>
          </a:p>
          <a:p>
            <a:pPr lvl="1"/>
            <a:r>
              <a:rPr lang="en-US"/>
              <a:t>Windows client to Linux cluster</a:t>
            </a:r>
          </a:p>
          <a:p>
            <a:endParaRPr lang="en-US"/>
          </a:p>
        </p:txBody>
      </p:sp>
      <p:pic>
        <p:nvPicPr>
          <p:cNvPr id="7" name="Content Placeholder 6">
            <a:extLst>
              <a:ext uri="{FF2B5EF4-FFF2-40B4-BE49-F238E27FC236}">
                <a16:creationId xmlns:a16="http://schemas.microsoft.com/office/drawing/2014/main" id="{761F9A09-AB69-143B-7B38-921DB2B1AD8C}"/>
              </a:ext>
            </a:extLst>
          </p:cNvPr>
          <p:cNvPicPr>
            <a:picLocks noGrp="1" noChangeAspect="1"/>
          </p:cNvPicPr>
          <p:nvPr>
            <p:ph sz="half" idx="2"/>
          </p:nvPr>
        </p:nvPicPr>
        <p:blipFill>
          <a:blip r:embed="rId3"/>
          <a:stretch>
            <a:fillRect/>
          </a:stretch>
        </p:blipFill>
        <p:spPr>
          <a:xfrm>
            <a:off x="6197600" y="2892723"/>
            <a:ext cx="5181600" cy="2063154"/>
          </a:xfrm>
          <a:prstGeom prst="rect">
            <a:avLst/>
          </a:prstGeom>
        </p:spPr>
      </p:pic>
    </p:spTree>
    <p:extLst>
      <p:ext uri="{BB962C8B-B14F-4D97-AF65-F5344CB8AC3E}">
        <p14:creationId xmlns:p14="http://schemas.microsoft.com/office/powerpoint/2010/main" val="1395528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5A37-D01A-46BD-AD4D-B8F51E2ECB99}"/>
              </a:ext>
            </a:extLst>
          </p:cNvPr>
          <p:cNvSpPr>
            <a:spLocks noGrp="1"/>
          </p:cNvSpPr>
          <p:nvPr>
            <p:ph type="title"/>
          </p:nvPr>
        </p:nvSpPr>
        <p:spPr>
          <a:xfrm>
            <a:off x="609601" y="429065"/>
            <a:ext cx="10896599" cy="990600"/>
          </a:xfrm>
        </p:spPr>
        <p:txBody>
          <a:bodyPr/>
          <a:lstStyle/>
          <a:p>
            <a:r>
              <a:rPr lang="en-US" b="0"/>
              <a:t>Interactive parallel computing</a:t>
            </a:r>
            <a:br>
              <a:rPr lang="en-US" b="0"/>
            </a:br>
            <a:r>
              <a:rPr lang="en-US" sz="2400" b="0">
                <a:solidFill>
                  <a:schemeClr val="accent4"/>
                </a:solidFill>
              </a:rPr>
              <a:t>Leverage cluster resources in MATLAB</a:t>
            </a:r>
            <a:endParaRPr lang="en-US" sz="2400" b="0"/>
          </a:p>
        </p:txBody>
      </p:sp>
      <p:sp>
        <p:nvSpPr>
          <p:cNvPr id="61" name="Content Placeholder 8">
            <a:extLst>
              <a:ext uri="{FF2B5EF4-FFF2-40B4-BE49-F238E27FC236}">
                <a16:creationId xmlns:a16="http://schemas.microsoft.com/office/drawing/2014/main" id="{8B70CC39-74FC-4909-93D6-7DB36C9238FB}"/>
              </a:ext>
            </a:extLst>
          </p:cNvPr>
          <p:cNvSpPr>
            <a:spLocks noGrp="1"/>
          </p:cNvSpPr>
          <p:nvPr>
            <p:ph idx="1"/>
          </p:nvPr>
        </p:nvSpPr>
        <p:spPr>
          <a:xfrm>
            <a:off x="609601" y="1600200"/>
            <a:ext cx="10769600" cy="1113900"/>
          </a:xfrm>
        </p:spPr>
        <p:txBody>
          <a:bodyPr/>
          <a:lstStyle/>
          <a:p>
            <a:pPr marL="0" indent="0">
              <a:buNone/>
            </a:pPr>
            <a:r>
              <a:rPr lang="en-US">
                <a:solidFill>
                  <a:srgbClr val="000000"/>
                </a:solidFill>
                <a:latin typeface="Courier New"/>
                <a:cs typeface="Courier New"/>
              </a:rPr>
              <a:t>&gt;&gt; parpool(myCluster,1000);</a:t>
            </a:r>
            <a:endParaRPr lang="en-US">
              <a:solidFill>
                <a:srgbClr val="000000"/>
              </a:solidFill>
              <a:latin typeface="Courier New" panose="02070309020205020404" pitchFamily="49" charset="0"/>
              <a:cs typeface="Courier New"/>
            </a:endParaRPr>
          </a:p>
          <a:p>
            <a:pPr marL="0" indent="0">
              <a:buNone/>
            </a:pPr>
            <a:r>
              <a:rPr lang="en-US">
                <a:solidFill>
                  <a:srgbClr val="000000"/>
                </a:solidFill>
                <a:latin typeface="Courier New"/>
                <a:cs typeface="Courier New"/>
              </a:rPr>
              <a:t>&gt;&gt; </a:t>
            </a:r>
            <a:r>
              <a:rPr lang="en-US" err="1">
                <a:solidFill>
                  <a:srgbClr val="000000"/>
                </a:solidFill>
                <a:latin typeface="Courier New"/>
                <a:cs typeface="Courier New"/>
              </a:rPr>
              <a:t>myScript</a:t>
            </a:r>
            <a:endParaRPr lang="en-US">
              <a:solidFill>
                <a:srgbClr val="000000"/>
              </a:solidFill>
              <a:latin typeface="Courier New"/>
              <a:cs typeface="Courier New"/>
            </a:endParaRPr>
          </a:p>
        </p:txBody>
      </p:sp>
      <p:sp>
        <p:nvSpPr>
          <p:cNvPr id="8" name="Rectangle 7">
            <a:extLst>
              <a:ext uri="{FF2B5EF4-FFF2-40B4-BE49-F238E27FC236}">
                <a16:creationId xmlns:a16="http://schemas.microsoft.com/office/drawing/2014/main" id="{E36469F6-27C4-49D5-B6E0-22F47320E073}"/>
              </a:ext>
            </a:extLst>
          </p:cNvPr>
          <p:cNvSpPr/>
          <p:nvPr/>
        </p:nvSpPr>
        <p:spPr>
          <a:xfrm>
            <a:off x="2615713" y="1112664"/>
            <a:ext cx="2693592" cy="243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b="1">
              <a:solidFill>
                <a:srgbClr val="FF0000"/>
              </a:solidFill>
              <a:cs typeface="Aharoni" panose="02010803020104030203" pitchFamily="2" charset="-79"/>
            </a:endParaRPr>
          </a:p>
        </p:txBody>
      </p:sp>
      <p:grpSp>
        <p:nvGrpSpPr>
          <p:cNvPr id="4" name="Group 3">
            <a:extLst>
              <a:ext uri="{FF2B5EF4-FFF2-40B4-BE49-F238E27FC236}">
                <a16:creationId xmlns:a16="http://schemas.microsoft.com/office/drawing/2014/main" id="{642822A7-0BC2-452C-9607-49AD60C460E9}"/>
              </a:ext>
            </a:extLst>
          </p:cNvPr>
          <p:cNvGrpSpPr/>
          <p:nvPr/>
        </p:nvGrpSpPr>
        <p:grpSpPr>
          <a:xfrm>
            <a:off x="733722" y="2879835"/>
            <a:ext cx="2655165" cy="1653346"/>
            <a:chOff x="56559" y="3888116"/>
            <a:chExt cx="2655165" cy="1653346"/>
          </a:xfrm>
        </p:grpSpPr>
        <p:sp>
          <p:nvSpPr>
            <p:cNvPr id="16" name="Rectangle 13">
              <a:extLst>
                <a:ext uri="{FF2B5EF4-FFF2-40B4-BE49-F238E27FC236}">
                  <a16:creationId xmlns:a16="http://schemas.microsoft.com/office/drawing/2014/main" id="{9A10C0FB-A77C-4DCC-B3F7-ED123EC7292C}"/>
                </a:ext>
              </a:extLst>
            </p:cNvPr>
            <p:cNvSpPr>
              <a:spLocks noChangeArrowheads="1"/>
            </p:cNvSpPr>
            <p:nvPr/>
          </p:nvSpPr>
          <p:spPr bwMode="auto">
            <a:xfrm>
              <a:off x="56559" y="4255485"/>
              <a:ext cx="2655165" cy="1285977"/>
            </a:xfrm>
            <a:prstGeom prst="rect">
              <a:avLst/>
            </a:prstGeom>
            <a:solidFill>
              <a:schemeClr val="accent1">
                <a:lumMod val="20000"/>
                <a:lumOff val="80000"/>
              </a:schemeClr>
            </a:solidFill>
            <a:ln w="9525">
              <a:solidFill>
                <a:schemeClr val="accent1"/>
              </a:solidFill>
              <a:miter lim="800000"/>
              <a:headEnd/>
              <a:tailEnd/>
            </a:ln>
            <a:effectLst/>
          </p:spPr>
          <p:txBody>
            <a:bodyPr anchor="t"/>
            <a:lstStyle/>
            <a:p>
              <a:pPr marL="283845" indent="-283845" fontAlgn="base">
                <a:spcBef>
                  <a:spcPct val="20000"/>
                </a:spcBef>
                <a:spcAft>
                  <a:spcPct val="0"/>
                </a:spcAft>
                <a:buClr>
                  <a:srgbClr val="215383"/>
                </a:buClr>
                <a:buSzPct val="95000"/>
                <a:buFont typeface="Wingdings" pitchFamily="2" charset="2"/>
                <a:buNone/>
              </a:pPr>
              <a:r>
                <a:rPr lang="en-US" sz="1400" b="1">
                  <a:solidFill>
                    <a:srgbClr val="000000"/>
                  </a:solidFill>
                  <a:latin typeface="Courier New"/>
                  <a:cs typeface="Courier New"/>
                </a:rPr>
                <a:t>a = zeros(N, 1);</a:t>
              </a:r>
            </a:p>
            <a:p>
              <a:pPr marL="283845" indent="-283845" fontAlgn="base">
                <a:spcBef>
                  <a:spcPct val="20000"/>
                </a:spcBef>
                <a:spcAft>
                  <a:spcPct val="0"/>
                </a:spcAft>
                <a:buClr>
                  <a:srgbClr val="215383"/>
                </a:buClr>
                <a:buSzPct val="95000"/>
              </a:pPr>
              <a:r>
                <a:rPr lang="en-US" sz="1200" b="1">
                  <a:solidFill>
                    <a:srgbClr val="000000"/>
                  </a:solidFill>
                  <a:latin typeface="Courier New"/>
                  <a:cs typeface="Courier New"/>
                </a:rPr>
                <a:t>b = pi;</a:t>
              </a:r>
            </a:p>
            <a:p>
              <a:pPr marL="283845" indent="-283845" fontAlgn="base">
                <a:spcBef>
                  <a:spcPct val="20000"/>
                </a:spcBef>
                <a:spcAft>
                  <a:spcPct val="0"/>
                </a:spcAft>
                <a:buClr>
                  <a:srgbClr val="215383"/>
                </a:buClr>
                <a:buSzPct val="95000"/>
              </a:pPr>
              <a:r>
                <a:rPr lang="en-US" sz="1400" b="1">
                  <a:solidFill>
                    <a:srgbClr val="0000FF"/>
                  </a:solidFill>
                  <a:latin typeface="Courier New"/>
                  <a:cs typeface="Courier New"/>
                </a:rPr>
                <a:t>parfor</a:t>
              </a:r>
              <a:r>
                <a:rPr lang="en-US" sz="1400" b="1">
                  <a:solidFill>
                    <a:srgbClr val="000000"/>
                  </a:solidFill>
                  <a:latin typeface="Courier New"/>
                  <a:cs typeface="Courier New"/>
                </a:rPr>
                <a:t> </a:t>
              </a:r>
              <a:r>
                <a:rPr lang="en-US" sz="1400" b="1" err="1">
                  <a:solidFill>
                    <a:srgbClr val="000000"/>
                  </a:solidFill>
                  <a:latin typeface="Courier New"/>
                  <a:cs typeface="Courier New"/>
                </a:rPr>
                <a:t>i</a:t>
              </a:r>
              <a:r>
                <a:rPr lang="en-US" sz="1400" b="1">
                  <a:solidFill>
                    <a:srgbClr val="000000"/>
                  </a:solidFill>
                  <a:latin typeface="Courier New"/>
                  <a:cs typeface="Courier New"/>
                </a:rPr>
                <a:t> = 1:length(a) </a:t>
              </a:r>
              <a:endParaRPr lang="en-US" sz="1400" b="1">
                <a:solidFill>
                  <a:srgbClr val="000000"/>
                </a:solidFill>
                <a:latin typeface="Courier New" pitchFamily="49" charset="0"/>
                <a:cs typeface="Courier New" pitchFamily="49" charset="0"/>
              </a:endParaRPr>
            </a:p>
            <a:p>
              <a:pPr marL="283845" indent="-283845" fontAlgn="base">
                <a:spcBef>
                  <a:spcPct val="20000"/>
                </a:spcBef>
                <a:spcAft>
                  <a:spcPct val="0"/>
                </a:spcAft>
                <a:buClr>
                  <a:srgbClr val="215383"/>
                </a:buClr>
                <a:buSzPct val="95000"/>
                <a:buFont typeface="Wingdings" pitchFamily="2" charset="2"/>
              </a:pPr>
              <a:r>
                <a:rPr lang="en-US" sz="1400" b="1">
                  <a:solidFill>
                    <a:srgbClr val="000000"/>
                  </a:solidFill>
                  <a:latin typeface="Courier New"/>
                  <a:cs typeface="Courier New"/>
                </a:rPr>
                <a:t>	a(</a:t>
              </a:r>
              <a:r>
                <a:rPr lang="en-US" sz="1400" b="1" err="1">
                  <a:solidFill>
                    <a:srgbClr val="000000"/>
                  </a:solidFill>
                  <a:latin typeface="Courier New"/>
                  <a:cs typeface="Courier New"/>
                </a:rPr>
                <a:t>i</a:t>
              </a:r>
              <a:r>
                <a:rPr lang="en-US" sz="1400" b="1">
                  <a:solidFill>
                    <a:srgbClr val="000000"/>
                  </a:solidFill>
                  <a:latin typeface="Courier New"/>
                  <a:cs typeface="Courier New"/>
                </a:rPr>
                <a:t>) = </a:t>
              </a:r>
              <a:r>
                <a:rPr lang="en-US" sz="1400" b="1" err="1">
                  <a:solidFill>
                    <a:srgbClr val="000000"/>
                  </a:solidFill>
                  <a:latin typeface="Courier New"/>
                  <a:cs typeface="Courier New"/>
                </a:rPr>
                <a:t>i</a:t>
              </a:r>
              <a:r>
                <a:rPr lang="en-US" sz="1400" b="1">
                  <a:solidFill>
                    <a:srgbClr val="000000"/>
                  </a:solidFill>
                  <a:latin typeface="Courier New"/>
                  <a:cs typeface="Courier New"/>
                </a:rPr>
                <a:t> + b;</a:t>
              </a:r>
            </a:p>
            <a:p>
              <a:pPr marL="283845" indent="-283845" fontAlgn="base">
                <a:spcBef>
                  <a:spcPct val="20000"/>
                </a:spcBef>
                <a:spcAft>
                  <a:spcPct val="0"/>
                </a:spcAft>
                <a:buClr>
                  <a:srgbClr val="215383"/>
                </a:buClr>
                <a:buSzPct val="95000"/>
                <a:buFont typeface="Wingdings" pitchFamily="2" charset="2"/>
                <a:buNone/>
              </a:pPr>
              <a:r>
                <a:rPr lang="en-US" sz="1400" b="1">
                  <a:solidFill>
                    <a:srgbClr val="0000FF"/>
                  </a:solidFill>
                  <a:latin typeface="Courier New"/>
                  <a:cs typeface="Courier New"/>
                </a:rPr>
                <a:t>end</a:t>
              </a:r>
            </a:p>
            <a:p>
              <a:endParaRPr lang="en-US" sz="1400" b="1">
                <a:solidFill>
                  <a:srgbClr val="000000"/>
                </a:solidFill>
                <a:latin typeface="Courier New" panose="02070309020205020404" pitchFamily="49" charset="0"/>
                <a:ea typeface="DengXian"/>
                <a:cs typeface="Times New Roman" panose="02020603050405020304" pitchFamily="18" charset="0"/>
              </a:endParaRPr>
            </a:p>
            <a:p>
              <a:endParaRPr lang="en-US" sz="1400" b="1">
                <a:solidFill>
                  <a:srgbClr val="000000"/>
                </a:solidFill>
                <a:latin typeface="Courier New" panose="02070309020205020404" pitchFamily="49" charset="0"/>
                <a:ea typeface="DengXian"/>
                <a:cs typeface="Times New Roman" panose="02020603050405020304" pitchFamily="18" charset="0"/>
              </a:endParaRPr>
            </a:p>
          </p:txBody>
        </p:sp>
        <p:sp>
          <p:nvSpPr>
            <p:cNvPr id="18" name="TextBox 17">
              <a:extLst>
                <a:ext uri="{FF2B5EF4-FFF2-40B4-BE49-F238E27FC236}">
                  <a16:creationId xmlns:a16="http://schemas.microsoft.com/office/drawing/2014/main" id="{E84B81E2-70E2-4DB5-8819-5226D514572C}"/>
                </a:ext>
              </a:extLst>
            </p:cNvPr>
            <p:cNvSpPr txBox="1"/>
            <p:nvPr/>
          </p:nvSpPr>
          <p:spPr>
            <a:xfrm>
              <a:off x="495651" y="3888116"/>
              <a:ext cx="1649940" cy="338554"/>
            </a:xfrm>
            <a:prstGeom prst="rect">
              <a:avLst/>
            </a:prstGeom>
            <a:noFill/>
          </p:spPr>
          <p:txBody>
            <a:bodyPr wrap="square">
              <a:spAutoFit/>
            </a:bodyPr>
            <a:lstStyle/>
            <a:p>
              <a:r>
                <a:rPr lang="en-US" sz="1600" err="1">
                  <a:solidFill>
                    <a:srgbClr val="000000"/>
                  </a:solidFill>
                  <a:latin typeface="Courier New"/>
                  <a:cs typeface="Courier New"/>
                </a:rPr>
                <a:t>myScript.m</a:t>
              </a:r>
              <a:r>
                <a:rPr lang="en-US" sz="1600">
                  <a:solidFill>
                    <a:srgbClr val="000000"/>
                  </a:solidFill>
                  <a:latin typeface="Courier New"/>
                  <a:cs typeface="Courier New"/>
                </a:rPr>
                <a:t>:</a:t>
              </a:r>
              <a:endParaRPr lang="en-US" sz="1600"/>
            </a:p>
          </p:txBody>
        </p:sp>
      </p:grpSp>
      <p:sp>
        <p:nvSpPr>
          <p:cNvPr id="20" name="TextBox 19">
            <a:extLst>
              <a:ext uri="{FF2B5EF4-FFF2-40B4-BE49-F238E27FC236}">
                <a16:creationId xmlns:a16="http://schemas.microsoft.com/office/drawing/2014/main" id="{D45220CD-014B-4632-85DF-E3BFDD41BA85}"/>
              </a:ext>
            </a:extLst>
          </p:cNvPr>
          <p:cNvSpPr txBox="1"/>
          <p:nvPr/>
        </p:nvSpPr>
        <p:spPr>
          <a:xfrm>
            <a:off x="8098455" y="5069018"/>
            <a:ext cx="2229281" cy="523220"/>
          </a:xfrm>
          <a:prstGeom prst="rect">
            <a:avLst/>
          </a:prstGeom>
          <a:noFill/>
        </p:spPr>
        <p:txBody>
          <a:bodyPr wrap="square" rtlCol="0">
            <a:spAutoFit/>
          </a:bodyPr>
          <a:lstStyle/>
          <a:p>
            <a:pPr algn="ctr"/>
            <a:r>
              <a:rPr lang="en-US" sz="1400" b="1">
                <a:latin typeface="+mj-lt"/>
                <a:cs typeface="Arial" pitchFamily="34" charset="0"/>
              </a:rPr>
              <a:t>MATLAB Parallel Server on HPC Cluster</a:t>
            </a:r>
          </a:p>
        </p:txBody>
      </p:sp>
      <p:pic>
        <p:nvPicPr>
          <p:cNvPr id="43" name="Picture 3" descr="C:\Users\nide\AppData\Local\Temp\wze276\L-Membrane_RGB_R.png">
            <a:extLst>
              <a:ext uri="{FF2B5EF4-FFF2-40B4-BE49-F238E27FC236}">
                <a16:creationId xmlns:a16="http://schemas.microsoft.com/office/drawing/2014/main" id="{78AE6BBC-69C3-4DDD-913F-7387A35DEC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9002215" y="2471045"/>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descr="C:\Users\nide\AppData\Local\Temp\wze276\L-Membrane_RGB_R.png">
            <a:extLst>
              <a:ext uri="{FF2B5EF4-FFF2-40B4-BE49-F238E27FC236}">
                <a16:creationId xmlns:a16="http://schemas.microsoft.com/office/drawing/2014/main" id="{305FD539-9E1F-4701-AC95-19EAEA7C090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9002215" y="3249779"/>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nide\AppData\Local\Temp\wze276\L-Membrane_RGB_R.png">
            <a:extLst>
              <a:ext uri="{FF2B5EF4-FFF2-40B4-BE49-F238E27FC236}">
                <a16:creationId xmlns:a16="http://schemas.microsoft.com/office/drawing/2014/main" id="{C64A7451-F3FD-4536-86A9-18CB7F00ED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000"/>
          <a:stretch/>
        </p:blipFill>
        <p:spPr bwMode="auto">
          <a:xfrm>
            <a:off x="9002215" y="4048404"/>
            <a:ext cx="568229" cy="511998"/>
          </a:xfrm>
          <a:prstGeom prst="rect">
            <a:avLst/>
          </a:prstGeom>
          <a:noFill/>
          <a:extLst>
            <a:ext uri="{909E8E84-426E-40DD-AFC4-6F175D3DCCD1}">
              <a14:hiddenFill xmlns:a14="http://schemas.microsoft.com/office/drawing/2010/main">
                <a:solidFill>
                  <a:srgbClr val="FFFFFF"/>
                </a:solidFill>
              </a14:hiddenFill>
            </a:ext>
          </a:extLst>
        </p:spPr>
      </p:pic>
      <p:sp>
        <p:nvSpPr>
          <p:cNvPr id="47" name="Freihandform 84">
            <a:extLst>
              <a:ext uri="{FF2B5EF4-FFF2-40B4-BE49-F238E27FC236}">
                <a16:creationId xmlns:a16="http://schemas.microsoft.com/office/drawing/2014/main" id="{8125468E-17B4-4510-B610-2F6796EA5C2F}"/>
              </a:ext>
            </a:extLst>
          </p:cNvPr>
          <p:cNvSpPr/>
          <p:nvPr/>
        </p:nvSpPr>
        <p:spPr>
          <a:xfrm>
            <a:off x="5310117" y="3727522"/>
            <a:ext cx="3620523" cy="59301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0" name="Freihandform 85">
            <a:extLst>
              <a:ext uri="{FF2B5EF4-FFF2-40B4-BE49-F238E27FC236}">
                <a16:creationId xmlns:a16="http://schemas.microsoft.com/office/drawing/2014/main" id="{AF1AE8EC-DABB-490B-98F3-B50321371F50}"/>
              </a:ext>
            </a:extLst>
          </p:cNvPr>
          <p:cNvSpPr/>
          <p:nvPr/>
        </p:nvSpPr>
        <p:spPr>
          <a:xfrm flipV="1">
            <a:off x="5309305" y="3487888"/>
            <a:ext cx="3619676" cy="45719"/>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1" name="Freihandform 86">
            <a:extLst>
              <a:ext uri="{FF2B5EF4-FFF2-40B4-BE49-F238E27FC236}">
                <a16:creationId xmlns:a16="http://schemas.microsoft.com/office/drawing/2014/main" id="{6C23D6D2-AC17-421A-A250-B0D99B4484B8}"/>
              </a:ext>
            </a:extLst>
          </p:cNvPr>
          <p:cNvSpPr/>
          <p:nvPr/>
        </p:nvSpPr>
        <p:spPr>
          <a:xfrm>
            <a:off x="5309304" y="2741164"/>
            <a:ext cx="3619677" cy="604888"/>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58" name="Picture 57">
            <a:extLst>
              <a:ext uri="{FF2B5EF4-FFF2-40B4-BE49-F238E27FC236}">
                <a16:creationId xmlns:a16="http://schemas.microsoft.com/office/drawing/2014/main" id="{892B96CC-CDE2-4B90-A6DE-43371AE594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8501" y="3041348"/>
            <a:ext cx="1731495" cy="1497510"/>
          </a:xfrm>
          <a:prstGeom prst="rect">
            <a:avLst/>
          </a:prstGeom>
        </p:spPr>
      </p:pic>
      <p:sp>
        <p:nvSpPr>
          <p:cNvPr id="59" name="TextBox 58">
            <a:extLst>
              <a:ext uri="{FF2B5EF4-FFF2-40B4-BE49-F238E27FC236}">
                <a16:creationId xmlns:a16="http://schemas.microsoft.com/office/drawing/2014/main" id="{6112F337-62A9-4905-B604-C7A95CC6A32E}"/>
              </a:ext>
            </a:extLst>
          </p:cNvPr>
          <p:cNvSpPr txBox="1"/>
          <p:nvPr/>
        </p:nvSpPr>
        <p:spPr>
          <a:xfrm>
            <a:off x="3696794" y="4745210"/>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60" name="TextBox 59">
            <a:extLst>
              <a:ext uri="{FF2B5EF4-FFF2-40B4-BE49-F238E27FC236}">
                <a16:creationId xmlns:a16="http://schemas.microsoft.com/office/drawing/2014/main" id="{B0484425-87A5-4A67-9616-5C8501621195}"/>
              </a:ext>
            </a:extLst>
          </p:cNvPr>
          <p:cNvSpPr txBox="1"/>
          <p:nvPr/>
        </p:nvSpPr>
        <p:spPr>
          <a:xfrm>
            <a:off x="3120185" y="5005176"/>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6" name="Freihandform 84">
            <a:extLst>
              <a:ext uri="{FF2B5EF4-FFF2-40B4-BE49-F238E27FC236}">
                <a16:creationId xmlns:a16="http://schemas.microsoft.com/office/drawing/2014/main" id="{9C4CA44E-155A-4BE2-9C1A-B242BA8C83FF}"/>
              </a:ext>
            </a:extLst>
          </p:cNvPr>
          <p:cNvSpPr/>
          <p:nvPr/>
        </p:nvSpPr>
        <p:spPr>
          <a:xfrm>
            <a:off x="5309305" y="3915076"/>
            <a:ext cx="3559556" cy="937171"/>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1" name="Group 10">
            <a:extLst>
              <a:ext uri="{FF2B5EF4-FFF2-40B4-BE49-F238E27FC236}">
                <a16:creationId xmlns:a16="http://schemas.microsoft.com/office/drawing/2014/main" id="{58CE13D1-F32D-C9AE-FFCE-3CE095886B54}"/>
              </a:ext>
            </a:extLst>
          </p:cNvPr>
          <p:cNvGrpSpPr/>
          <p:nvPr/>
        </p:nvGrpSpPr>
        <p:grpSpPr>
          <a:xfrm>
            <a:off x="9047349" y="4796794"/>
            <a:ext cx="477961" cy="107037"/>
            <a:chOff x="9043796" y="4796794"/>
            <a:chExt cx="477961" cy="107037"/>
          </a:xfrm>
        </p:grpSpPr>
        <p:sp>
          <p:nvSpPr>
            <p:cNvPr id="7" name="Oval 6">
              <a:extLst>
                <a:ext uri="{FF2B5EF4-FFF2-40B4-BE49-F238E27FC236}">
                  <a16:creationId xmlns:a16="http://schemas.microsoft.com/office/drawing/2014/main" id="{C3688D48-1510-D919-0D80-DA92A124898F}"/>
                </a:ext>
              </a:extLst>
            </p:cNvPr>
            <p:cNvSpPr/>
            <p:nvPr/>
          </p:nvSpPr>
          <p:spPr>
            <a:xfrm>
              <a:off x="9043796"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9" name="Oval 8">
              <a:extLst>
                <a:ext uri="{FF2B5EF4-FFF2-40B4-BE49-F238E27FC236}">
                  <a16:creationId xmlns:a16="http://schemas.microsoft.com/office/drawing/2014/main" id="{01F6A77C-C486-5020-E8DE-5F59B06C2BDA}"/>
                </a:ext>
              </a:extLst>
            </p:cNvPr>
            <p:cNvSpPr/>
            <p:nvPr/>
          </p:nvSpPr>
          <p:spPr>
            <a:xfrm>
              <a:off x="9224702"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0" name="Oval 9">
              <a:extLst>
                <a:ext uri="{FF2B5EF4-FFF2-40B4-BE49-F238E27FC236}">
                  <a16:creationId xmlns:a16="http://schemas.microsoft.com/office/drawing/2014/main" id="{4CE0B478-EA20-C518-B20C-9544E8397A04}"/>
                </a:ext>
              </a:extLst>
            </p:cNvPr>
            <p:cNvSpPr/>
            <p:nvPr/>
          </p:nvSpPr>
          <p:spPr>
            <a:xfrm>
              <a:off x="9413418"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Tree>
    <p:custDataLst>
      <p:tags r:id="rId1"/>
    </p:custDataLst>
    <p:extLst>
      <p:ext uri="{BB962C8B-B14F-4D97-AF65-F5344CB8AC3E}">
        <p14:creationId xmlns:p14="http://schemas.microsoft.com/office/powerpoint/2010/main" val="1394102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68DF-8002-5076-92B7-4F675DB000DB}"/>
              </a:ext>
            </a:extLst>
          </p:cNvPr>
          <p:cNvSpPr>
            <a:spLocks noGrp="1"/>
          </p:cNvSpPr>
          <p:nvPr>
            <p:ph type="title"/>
          </p:nvPr>
        </p:nvSpPr>
        <p:spPr/>
        <p:txBody>
          <a:bodyPr/>
          <a:lstStyle/>
          <a:p>
            <a:r>
              <a:rPr lang="en-US"/>
              <a:t>Run a parallel pool from specified profile</a:t>
            </a:r>
            <a:endParaRPr lang="en-DE"/>
          </a:p>
        </p:txBody>
      </p:sp>
      <p:sp>
        <p:nvSpPr>
          <p:cNvPr id="4" name="Content Placeholder 3">
            <a:extLst>
              <a:ext uri="{FF2B5EF4-FFF2-40B4-BE49-F238E27FC236}">
                <a16:creationId xmlns:a16="http://schemas.microsoft.com/office/drawing/2014/main" id="{94B69B9A-4B35-6F4B-8DE1-3198CD977990}"/>
              </a:ext>
            </a:extLst>
          </p:cNvPr>
          <p:cNvSpPr>
            <a:spLocks noGrp="1"/>
          </p:cNvSpPr>
          <p:nvPr>
            <p:ph sz="half" idx="1"/>
          </p:nvPr>
        </p:nvSpPr>
        <p:spPr>
          <a:xfrm>
            <a:off x="609601" y="1484784"/>
            <a:ext cx="5384797" cy="4648199"/>
          </a:xfrm>
        </p:spPr>
        <p:txBody>
          <a:bodyPr/>
          <a:lstStyle/>
          <a:p>
            <a:pPr marL="0" indent="0">
              <a:spcBef>
                <a:spcPts val="600"/>
              </a:spcBef>
              <a:buNone/>
            </a:pPr>
            <a:r>
              <a:rPr lang="en-US" b="1"/>
              <a:t>On local machine</a:t>
            </a:r>
          </a:p>
          <a:p>
            <a:pPr>
              <a:spcBef>
                <a:spcPts val="600"/>
              </a:spcBef>
            </a:pPr>
            <a:r>
              <a:rPr lang="en-US"/>
              <a:t>Start parallel pool of local workers</a:t>
            </a:r>
          </a:p>
          <a:p>
            <a:pPr>
              <a:spcBef>
                <a:spcPts val="600"/>
              </a:spcBef>
            </a:pPr>
            <a:endParaRPr lang="en-US"/>
          </a:p>
          <a:p>
            <a:pPr>
              <a:spcBef>
                <a:spcPts val="600"/>
              </a:spcBef>
            </a:pPr>
            <a:endParaRPr lang="en-US"/>
          </a:p>
          <a:p>
            <a:pPr>
              <a:spcBef>
                <a:spcPts val="600"/>
              </a:spcBef>
            </a:pPr>
            <a:r>
              <a:rPr lang="en-US"/>
              <a:t>Start parallel pool of thread workers</a:t>
            </a:r>
          </a:p>
          <a:p>
            <a:pPr>
              <a:spcBef>
                <a:spcPts val="600"/>
              </a:spcBef>
            </a:pPr>
            <a:endParaRPr lang="en-US"/>
          </a:p>
          <a:p>
            <a:pPr lvl="1">
              <a:spcBef>
                <a:spcPts val="600"/>
              </a:spcBef>
            </a:pPr>
            <a:endParaRPr lang="en-US"/>
          </a:p>
          <a:p>
            <a:pPr marL="458340" lvl="1" indent="0">
              <a:spcBef>
                <a:spcPts val="1200"/>
              </a:spcBef>
              <a:buNone/>
            </a:pPr>
            <a:r>
              <a:rPr lang="en-US">
                <a:solidFill>
                  <a:schemeClr val="accent6"/>
                </a:solidFill>
                <a:sym typeface="Wingdings" panose="05000000000000000000" pitchFamily="2" charset="2"/>
              </a:rPr>
              <a:t></a:t>
            </a:r>
            <a:r>
              <a:rPr lang="en-US">
                <a:sym typeface="Wingdings" panose="05000000000000000000" pitchFamily="2" charset="2"/>
              </a:rPr>
              <a:t> </a:t>
            </a:r>
            <a:r>
              <a:rPr lang="en-US"/>
              <a:t>Reduced memory usage, faster scheduling, lower data transfer costs</a:t>
            </a:r>
          </a:p>
          <a:p>
            <a:pPr marL="458340" lvl="1" indent="0">
              <a:spcBef>
                <a:spcPts val="600"/>
              </a:spcBef>
              <a:buNone/>
            </a:pPr>
            <a:r>
              <a:rPr lang="en-US">
                <a:solidFill>
                  <a:schemeClr val="accent5"/>
                </a:solidFill>
                <a:sym typeface="Wingdings" panose="05000000000000000000" pitchFamily="2" charset="2"/>
              </a:rPr>
              <a:t></a:t>
            </a:r>
            <a:r>
              <a:rPr lang="en-US"/>
              <a:t> Thread-based environments support only a subset of the functions available for process workers</a:t>
            </a:r>
          </a:p>
          <a:p>
            <a:pPr>
              <a:spcBef>
                <a:spcPts val="600"/>
              </a:spcBef>
            </a:pPr>
            <a:endParaRPr lang="en-US"/>
          </a:p>
          <a:p>
            <a:pPr>
              <a:spcBef>
                <a:spcPts val="600"/>
              </a:spcBef>
            </a:pPr>
            <a:endParaRPr lang="en-US"/>
          </a:p>
          <a:p>
            <a:pPr marL="0" indent="0">
              <a:spcBef>
                <a:spcPts val="600"/>
              </a:spcBef>
              <a:buNone/>
            </a:pPr>
            <a:endParaRPr lang="en-US"/>
          </a:p>
          <a:p>
            <a:pPr>
              <a:spcBef>
                <a:spcPts val="600"/>
              </a:spcBef>
            </a:pPr>
            <a:endParaRPr lang="en-DE"/>
          </a:p>
        </p:txBody>
      </p:sp>
      <p:sp>
        <p:nvSpPr>
          <p:cNvPr id="5" name="Content Placeholder 4">
            <a:extLst>
              <a:ext uri="{FF2B5EF4-FFF2-40B4-BE49-F238E27FC236}">
                <a16:creationId xmlns:a16="http://schemas.microsoft.com/office/drawing/2014/main" id="{C42F90B7-A994-DC5F-A819-61676C0D83A2}"/>
              </a:ext>
            </a:extLst>
          </p:cNvPr>
          <p:cNvSpPr>
            <a:spLocks noGrp="1"/>
          </p:cNvSpPr>
          <p:nvPr>
            <p:ph sz="half" idx="2"/>
          </p:nvPr>
        </p:nvSpPr>
        <p:spPr>
          <a:xfrm>
            <a:off x="6197602" y="1484784"/>
            <a:ext cx="5181600" cy="4648199"/>
          </a:xfrm>
        </p:spPr>
        <p:txBody>
          <a:bodyPr/>
          <a:lstStyle/>
          <a:p>
            <a:pPr marL="0" indent="0">
              <a:buNone/>
            </a:pPr>
            <a:r>
              <a:rPr lang="en-US" b="1"/>
              <a:t>On cluster</a:t>
            </a:r>
          </a:p>
          <a:p>
            <a:r>
              <a:rPr lang="en-US"/>
              <a:t>Start parallel pool using cluster object</a:t>
            </a:r>
            <a:endParaRPr lang="en-DE"/>
          </a:p>
        </p:txBody>
      </p:sp>
      <p:sp>
        <p:nvSpPr>
          <p:cNvPr id="14" name="TextBox 13">
            <a:extLst>
              <a:ext uri="{FF2B5EF4-FFF2-40B4-BE49-F238E27FC236}">
                <a16:creationId xmlns:a16="http://schemas.microsoft.com/office/drawing/2014/main" id="{D3773226-F696-CED3-0E6D-9D80CAC99C5F}"/>
              </a:ext>
            </a:extLst>
          </p:cNvPr>
          <p:cNvSpPr txBox="1"/>
          <p:nvPr/>
        </p:nvSpPr>
        <p:spPr>
          <a:xfrm>
            <a:off x="0" y="6490444"/>
            <a:ext cx="11506433" cy="369332"/>
          </a:xfrm>
          <a:prstGeom prst="rect">
            <a:avLst/>
          </a:prstGeom>
          <a:noFill/>
        </p:spPr>
        <p:txBody>
          <a:bodyPr wrap="square">
            <a:spAutoFit/>
          </a:bodyPr>
          <a:lstStyle/>
          <a:p>
            <a:r>
              <a:rPr lang="en-DE">
                <a:latin typeface="Arial" panose="020B0604020202020204" pitchFamily="34" charset="0"/>
                <a:cs typeface="Arial" panose="020B0604020202020204" pitchFamily="34" charset="0"/>
                <a:hlinkClick r:id="rId3"/>
              </a:rPr>
              <a:t>mathworks.com/help/parallel-computing/choose-between-thread-based-and-process-based-environments.html</a:t>
            </a:r>
            <a:endParaRPr lang="en-DE">
              <a:latin typeface="Arial" panose="020B0604020202020204" pitchFamily="34" charset="0"/>
              <a:cs typeface="Arial" panose="020B0604020202020204" pitchFamily="34" charset="0"/>
            </a:endParaRPr>
          </a:p>
        </p:txBody>
      </p:sp>
      <p:pic>
        <p:nvPicPr>
          <p:cNvPr id="2051" name="Picture 3">
            <a:extLst>
              <a:ext uri="{FF2B5EF4-FFF2-40B4-BE49-F238E27FC236}">
                <a16:creationId xmlns:a16="http://schemas.microsoft.com/office/drawing/2014/main" id="{E237DEC5-028C-4D64-0487-E06FD7DB4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700" y="3678203"/>
            <a:ext cx="2147887"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CCAE16A1-6291-0218-E96F-BF50A34B1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129" y="2812426"/>
            <a:ext cx="2332902" cy="10035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086399-355C-FB3B-7ED2-096587388DA1}"/>
              </a:ext>
            </a:extLst>
          </p:cNvPr>
          <p:cNvPicPr>
            <a:picLocks noChangeAspect="1"/>
          </p:cNvPicPr>
          <p:nvPr/>
        </p:nvPicPr>
        <p:blipFill>
          <a:blip r:embed="rId6"/>
          <a:stretch>
            <a:fillRect/>
          </a:stretch>
        </p:blipFill>
        <p:spPr>
          <a:xfrm>
            <a:off x="983080" y="2638706"/>
            <a:ext cx="3828571" cy="333333"/>
          </a:xfrm>
          <a:prstGeom prst="rect">
            <a:avLst/>
          </a:prstGeom>
        </p:spPr>
      </p:pic>
      <p:pic>
        <p:nvPicPr>
          <p:cNvPr id="9" name="Picture 8">
            <a:extLst>
              <a:ext uri="{FF2B5EF4-FFF2-40B4-BE49-F238E27FC236}">
                <a16:creationId xmlns:a16="http://schemas.microsoft.com/office/drawing/2014/main" id="{B9FD4FCE-E810-2533-85B4-2D249BE04802}"/>
              </a:ext>
            </a:extLst>
          </p:cNvPr>
          <p:cNvPicPr>
            <a:picLocks noChangeAspect="1"/>
          </p:cNvPicPr>
          <p:nvPr/>
        </p:nvPicPr>
        <p:blipFill rotWithShape="1">
          <a:blip r:embed="rId7"/>
          <a:srcRect r="9812"/>
          <a:stretch/>
        </p:blipFill>
        <p:spPr>
          <a:xfrm>
            <a:off x="978317" y="4049515"/>
            <a:ext cx="3461499" cy="333333"/>
          </a:xfrm>
          <a:prstGeom prst="rect">
            <a:avLst/>
          </a:prstGeom>
        </p:spPr>
      </p:pic>
      <p:pic>
        <p:nvPicPr>
          <p:cNvPr id="13" name="Picture 12">
            <a:extLst>
              <a:ext uri="{FF2B5EF4-FFF2-40B4-BE49-F238E27FC236}">
                <a16:creationId xmlns:a16="http://schemas.microsoft.com/office/drawing/2014/main" id="{473A5287-AB65-08ED-838B-C27ABFC21F11}"/>
              </a:ext>
            </a:extLst>
          </p:cNvPr>
          <p:cNvPicPr>
            <a:picLocks noChangeAspect="1"/>
          </p:cNvPicPr>
          <p:nvPr/>
        </p:nvPicPr>
        <p:blipFill rotWithShape="1">
          <a:blip r:embed="rId8"/>
          <a:srcRect r="28073"/>
          <a:stretch/>
        </p:blipFill>
        <p:spPr>
          <a:xfrm>
            <a:off x="6661431" y="2851853"/>
            <a:ext cx="2746937" cy="647619"/>
          </a:xfrm>
          <a:prstGeom prst="rect">
            <a:avLst/>
          </a:prstGeom>
        </p:spPr>
      </p:pic>
    </p:spTree>
    <p:extLst>
      <p:ext uri="{BB962C8B-B14F-4D97-AF65-F5344CB8AC3E}">
        <p14:creationId xmlns:p14="http://schemas.microsoft.com/office/powerpoint/2010/main" val="383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0BDA1F-721F-4363-80C2-44ED0D0FF40E}"/>
              </a:ext>
            </a:extLst>
          </p:cNvPr>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batch</a:t>
            </a:r>
            <a:r>
              <a:rPr lang="en-US" b="0"/>
              <a:t> simplifies offloading computations </a:t>
            </a:r>
            <a:br>
              <a:rPr lang="en-US" b="0"/>
            </a:br>
            <a:r>
              <a:rPr lang="en-US" sz="2400" b="0">
                <a:solidFill>
                  <a:schemeClr val="accent4"/>
                </a:solidFill>
              </a:rPr>
              <a:t>Submit MATLAB jobs to the cluster</a:t>
            </a:r>
            <a:br>
              <a:rPr lang="en-US" sz="2400"/>
            </a:br>
            <a:endParaRPr lang="en-US"/>
          </a:p>
        </p:txBody>
      </p:sp>
      <p:sp>
        <p:nvSpPr>
          <p:cNvPr id="9" name="Content Placeholder 8">
            <a:extLst>
              <a:ext uri="{FF2B5EF4-FFF2-40B4-BE49-F238E27FC236}">
                <a16:creationId xmlns:a16="http://schemas.microsoft.com/office/drawing/2014/main" id="{29D7E358-577C-4200-BACF-78C1AE11DA82}"/>
              </a:ext>
            </a:extLst>
          </p:cNvPr>
          <p:cNvSpPr>
            <a:spLocks noGrp="1"/>
          </p:cNvSpPr>
          <p:nvPr>
            <p:ph idx="1"/>
          </p:nvPr>
        </p:nvSpPr>
        <p:spPr>
          <a:xfrm>
            <a:off x="609601" y="1580322"/>
            <a:ext cx="10769600" cy="4648200"/>
          </a:xfrm>
        </p:spPr>
        <p:txBody>
          <a:bodyPr/>
          <a:lstStyle/>
          <a:p>
            <a:pPr marL="0" indent="0">
              <a:buNone/>
            </a:pPr>
            <a:r>
              <a:rPr lang="en-US">
                <a:solidFill>
                  <a:srgbClr val="000000"/>
                </a:solidFill>
                <a:latin typeface="Courier New"/>
                <a:cs typeface="Courier New"/>
              </a:rPr>
              <a:t>&gt;&gt; </a:t>
            </a:r>
            <a:r>
              <a:rPr lang="en-US" i="0">
                <a:effectLst/>
                <a:latin typeface="Courier New" panose="02070309020205020404" pitchFamily="49" charset="0"/>
              </a:rPr>
              <a:t>job = batch(myCluster,</a:t>
            </a:r>
            <a:r>
              <a:rPr lang="en-US" i="0">
                <a:solidFill>
                  <a:srgbClr val="A709F5"/>
                </a:solidFill>
                <a:effectLst/>
                <a:latin typeface="Courier New" panose="02070309020205020404" pitchFamily="49" charset="0"/>
              </a:rPr>
              <a:t>"myScript"</a:t>
            </a:r>
            <a:r>
              <a:rPr lang="en-US" i="0">
                <a:effectLst/>
                <a:latin typeface="Courier New" panose="02070309020205020404" pitchFamily="49" charset="0"/>
              </a:rPr>
              <a:t>,</a:t>
            </a:r>
            <a:r>
              <a:rPr lang="en-US" i="0">
                <a:solidFill>
                  <a:srgbClr val="A709F5"/>
                </a:solidFill>
                <a:effectLst/>
                <a:latin typeface="Courier New" panose="02070309020205020404" pitchFamily="49" charset="0"/>
              </a:rPr>
              <a:t>"Pool"</a:t>
            </a:r>
            <a:r>
              <a:rPr lang="en-US" i="0">
                <a:effectLst/>
                <a:latin typeface="Courier New" panose="02070309020205020404" pitchFamily="49" charset="0"/>
              </a:rPr>
              <a:t>,1000);</a:t>
            </a:r>
          </a:p>
        </p:txBody>
      </p:sp>
      <p:sp>
        <p:nvSpPr>
          <p:cNvPr id="8" name="Rectangle 7">
            <a:extLst>
              <a:ext uri="{FF2B5EF4-FFF2-40B4-BE49-F238E27FC236}">
                <a16:creationId xmlns:a16="http://schemas.microsoft.com/office/drawing/2014/main" id="{E36469F6-27C4-49D5-B6E0-22F47320E073}"/>
              </a:ext>
            </a:extLst>
          </p:cNvPr>
          <p:cNvSpPr/>
          <p:nvPr/>
        </p:nvSpPr>
        <p:spPr>
          <a:xfrm>
            <a:off x="2615713" y="1153352"/>
            <a:ext cx="2693592" cy="243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b="1">
              <a:solidFill>
                <a:srgbClr val="FF0000"/>
              </a:solidFill>
              <a:cs typeface="Aharoni" panose="02010803020104030203" pitchFamily="2" charset="-79"/>
            </a:endParaRPr>
          </a:p>
        </p:txBody>
      </p:sp>
      <p:pic>
        <p:nvPicPr>
          <p:cNvPr id="31" name="Picture 30" descr="L-Membrane_CMYK_Master_Smal.gif">
            <a:extLst>
              <a:ext uri="{FF2B5EF4-FFF2-40B4-BE49-F238E27FC236}">
                <a16:creationId xmlns:a16="http://schemas.microsoft.com/office/drawing/2014/main" id="{BEEBA07F-4A61-4C4B-AFFC-9CD5B8DF76A8}"/>
              </a:ext>
            </a:extLst>
          </p:cNvPr>
          <p:cNvPicPr>
            <a:picLocks noChangeAspect="1"/>
          </p:cNvPicPr>
          <p:nvPr/>
        </p:nvPicPr>
        <p:blipFill>
          <a:blip r:embed="rId4" cstate="print"/>
          <a:stretch>
            <a:fillRect/>
          </a:stretch>
        </p:blipFill>
        <p:spPr>
          <a:xfrm>
            <a:off x="4779295" y="3643394"/>
            <a:ext cx="614359" cy="554630"/>
          </a:xfrm>
          <a:prstGeom prst="rect">
            <a:avLst/>
          </a:prstGeom>
        </p:spPr>
      </p:pic>
      <p:sp>
        <p:nvSpPr>
          <p:cNvPr id="59" name="Left-Right Arrow 32">
            <a:extLst>
              <a:ext uri="{FF2B5EF4-FFF2-40B4-BE49-F238E27FC236}">
                <a16:creationId xmlns:a16="http://schemas.microsoft.com/office/drawing/2014/main" id="{ADA8B493-317C-4B93-907B-8FDA9FC4724C}"/>
              </a:ext>
            </a:extLst>
          </p:cNvPr>
          <p:cNvSpPr/>
          <p:nvPr/>
        </p:nvSpPr>
        <p:spPr>
          <a:xfrm rot="10800000">
            <a:off x="3273364" y="3871277"/>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5" name="Picture 24">
            <a:extLst>
              <a:ext uri="{FF2B5EF4-FFF2-40B4-BE49-F238E27FC236}">
                <a16:creationId xmlns:a16="http://schemas.microsoft.com/office/drawing/2014/main" id="{7F724DCD-3898-4730-B6E7-6CB7EC9BD3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4777" y="3041348"/>
            <a:ext cx="1731495" cy="1497510"/>
          </a:xfrm>
          <a:prstGeom prst="rect">
            <a:avLst/>
          </a:prstGeom>
        </p:spPr>
      </p:pic>
      <p:sp>
        <p:nvSpPr>
          <p:cNvPr id="26" name="TextBox 25">
            <a:extLst>
              <a:ext uri="{FF2B5EF4-FFF2-40B4-BE49-F238E27FC236}">
                <a16:creationId xmlns:a16="http://schemas.microsoft.com/office/drawing/2014/main" id="{07888ED7-4382-488C-AEA6-5CBC3F1E13C1}"/>
              </a:ext>
            </a:extLst>
          </p:cNvPr>
          <p:cNvSpPr txBox="1"/>
          <p:nvPr/>
        </p:nvSpPr>
        <p:spPr>
          <a:xfrm>
            <a:off x="1583070" y="4745210"/>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27" name="TextBox 26">
            <a:extLst>
              <a:ext uri="{FF2B5EF4-FFF2-40B4-BE49-F238E27FC236}">
                <a16:creationId xmlns:a16="http://schemas.microsoft.com/office/drawing/2014/main" id="{4E196C30-4962-4A20-8EC9-45EEA661DA35}"/>
              </a:ext>
            </a:extLst>
          </p:cNvPr>
          <p:cNvSpPr txBox="1"/>
          <p:nvPr/>
        </p:nvSpPr>
        <p:spPr>
          <a:xfrm>
            <a:off x="1006461" y="5005176"/>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28" name="TextBox 27">
            <a:extLst>
              <a:ext uri="{FF2B5EF4-FFF2-40B4-BE49-F238E27FC236}">
                <a16:creationId xmlns:a16="http://schemas.microsoft.com/office/drawing/2014/main" id="{9C8D6C00-FA70-424A-9FEE-08600F6A8304}"/>
              </a:ext>
            </a:extLst>
          </p:cNvPr>
          <p:cNvSpPr txBox="1"/>
          <p:nvPr/>
        </p:nvSpPr>
        <p:spPr>
          <a:xfrm>
            <a:off x="6819255" y="2924742"/>
            <a:ext cx="925253" cy="338554"/>
          </a:xfrm>
          <a:prstGeom prst="rect">
            <a:avLst/>
          </a:prstGeom>
          <a:solidFill>
            <a:schemeClr val="bg1"/>
          </a:solidFill>
        </p:spPr>
        <p:txBody>
          <a:bodyPr wrap="none" rtlCol="0">
            <a:spAutoFit/>
          </a:bodyPr>
          <a:lstStyle/>
          <a:p>
            <a:r>
              <a:rPr lang="en-US" sz="1600">
                <a:latin typeface="Courier New" panose="02070309020205020404" pitchFamily="49" charset="0"/>
                <a:cs typeface="Courier New" panose="02070309020205020404" pitchFamily="49" charset="0"/>
              </a:rPr>
              <a:t>parfor</a:t>
            </a:r>
          </a:p>
        </p:txBody>
      </p:sp>
      <p:sp>
        <p:nvSpPr>
          <p:cNvPr id="29" name="Rectangle 28">
            <a:extLst>
              <a:ext uri="{FF2B5EF4-FFF2-40B4-BE49-F238E27FC236}">
                <a16:creationId xmlns:a16="http://schemas.microsoft.com/office/drawing/2014/main" id="{90BE81CC-71DC-4676-9BCA-26A348ACF138}"/>
              </a:ext>
            </a:extLst>
          </p:cNvPr>
          <p:cNvSpPr/>
          <p:nvPr/>
        </p:nvSpPr>
        <p:spPr>
          <a:xfrm>
            <a:off x="4671390" y="2524539"/>
            <a:ext cx="5127929" cy="2842822"/>
          </a:xfrm>
          <a:prstGeom prst="rect">
            <a:avLst/>
          </a:prstGeom>
          <a:ln w="19050">
            <a:solidFill>
              <a:srgbClr val="307EB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4CD29E5C-76FC-4B67-A501-2EDF08FB1A14}"/>
              </a:ext>
            </a:extLst>
          </p:cNvPr>
          <p:cNvSpPr txBox="1"/>
          <p:nvPr/>
        </p:nvSpPr>
        <p:spPr>
          <a:xfrm>
            <a:off x="6120714" y="5459787"/>
            <a:ext cx="2229281" cy="523220"/>
          </a:xfrm>
          <a:prstGeom prst="rect">
            <a:avLst/>
          </a:prstGeom>
          <a:noFill/>
        </p:spPr>
        <p:txBody>
          <a:bodyPr wrap="square" rtlCol="0">
            <a:spAutoFit/>
          </a:bodyPr>
          <a:lstStyle/>
          <a:p>
            <a:pPr algn="ctr"/>
            <a:r>
              <a:rPr lang="en-US" sz="1400" b="1">
                <a:latin typeface="+mj-lt"/>
                <a:cs typeface="Arial" pitchFamily="34" charset="0"/>
              </a:rPr>
              <a:t>MATLAB Parallel Server on HPC Cluster</a:t>
            </a:r>
          </a:p>
        </p:txBody>
      </p:sp>
      <p:pic>
        <p:nvPicPr>
          <p:cNvPr id="3" name="Picture 3" descr="C:\Users\nide\AppData\Local\Temp\wze276\L-Membrane_RGB_R.png">
            <a:extLst>
              <a:ext uri="{FF2B5EF4-FFF2-40B4-BE49-F238E27FC236}">
                <a16:creationId xmlns:a16="http://schemas.microsoft.com/office/drawing/2014/main" id="{11745D00-BFAE-0C44-AB19-C6FA9D7B656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000"/>
          <a:stretch/>
        </p:blipFill>
        <p:spPr bwMode="auto">
          <a:xfrm>
            <a:off x="9086035" y="2730125"/>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nide\AppData\Local\Temp\wze276\L-Membrane_RGB_R.png">
            <a:extLst>
              <a:ext uri="{FF2B5EF4-FFF2-40B4-BE49-F238E27FC236}">
                <a16:creationId xmlns:a16="http://schemas.microsoft.com/office/drawing/2014/main" id="{8E5B2A55-F76F-975C-4995-F17AB80A7BC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000"/>
          <a:stretch/>
        </p:blipFill>
        <p:spPr bwMode="auto">
          <a:xfrm>
            <a:off x="9086035" y="3508859"/>
            <a:ext cx="568229" cy="5119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nide\AppData\Local\Temp\wze276\L-Membrane_RGB_R.png">
            <a:extLst>
              <a:ext uri="{FF2B5EF4-FFF2-40B4-BE49-F238E27FC236}">
                <a16:creationId xmlns:a16="http://schemas.microsoft.com/office/drawing/2014/main" id="{28E971DE-3F96-3FE4-0042-5D62CF46D7F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000"/>
          <a:stretch/>
        </p:blipFill>
        <p:spPr bwMode="auto">
          <a:xfrm>
            <a:off x="9086035" y="4307484"/>
            <a:ext cx="568229" cy="511998"/>
          </a:xfrm>
          <a:prstGeom prst="rect">
            <a:avLst/>
          </a:prstGeom>
          <a:noFill/>
          <a:extLst>
            <a:ext uri="{909E8E84-426E-40DD-AFC4-6F175D3DCCD1}">
              <a14:hiddenFill xmlns:a14="http://schemas.microsoft.com/office/drawing/2010/main">
                <a:solidFill>
                  <a:srgbClr val="FFFFFF"/>
                </a:solidFill>
              </a14:hiddenFill>
            </a:ext>
          </a:extLst>
        </p:spPr>
      </p:pic>
      <p:sp>
        <p:nvSpPr>
          <p:cNvPr id="7" name="Freihandform 84">
            <a:extLst>
              <a:ext uri="{FF2B5EF4-FFF2-40B4-BE49-F238E27FC236}">
                <a16:creationId xmlns:a16="http://schemas.microsoft.com/office/drawing/2014/main" id="{D3E6015B-F063-F9EB-3D5A-4D32794230FA}"/>
              </a:ext>
            </a:extLst>
          </p:cNvPr>
          <p:cNvSpPr/>
          <p:nvPr/>
        </p:nvSpPr>
        <p:spPr>
          <a:xfrm>
            <a:off x="5393937" y="3986602"/>
            <a:ext cx="3620523" cy="59301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 name="Freihandform 85">
            <a:extLst>
              <a:ext uri="{FF2B5EF4-FFF2-40B4-BE49-F238E27FC236}">
                <a16:creationId xmlns:a16="http://schemas.microsoft.com/office/drawing/2014/main" id="{D4B9A0C2-8357-D8BA-5790-3FB472FF4AD8}"/>
              </a:ext>
            </a:extLst>
          </p:cNvPr>
          <p:cNvSpPr/>
          <p:nvPr/>
        </p:nvSpPr>
        <p:spPr>
          <a:xfrm flipV="1">
            <a:off x="5393125" y="3746968"/>
            <a:ext cx="3619676" cy="45719"/>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Freihandform 86">
            <a:extLst>
              <a:ext uri="{FF2B5EF4-FFF2-40B4-BE49-F238E27FC236}">
                <a16:creationId xmlns:a16="http://schemas.microsoft.com/office/drawing/2014/main" id="{9541970C-E014-B5B1-A40B-6C66082CAF0E}"/>
              </a:ext>
            </a:extLst>
          </p:cNvPr>
          <p:cNvSpPr/>
          <p:nvPr/>
        </p:nvSpPr>
        <p:spPr>
          <a:xfrm>
            <a:off x="5393124" y="3000244"/>
            <a:ext cx="3619677" cy="604888"/>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 name="Freihandform 84">
            <a:extLst>
              <a:ext uri="{FF2B5EF4-FFF2-40B4-BE49-F238E27FC236}">
                <a16:creationId xmlns:a16="http://schemas.microsoft.com/office/drawing/2014/main" id="{2842F917-AAEB-77E3-1DEB-A49129EE5143}"/>
              </a:ext>
            </a:extLst>
          </p:cNvPr>
          <p:cNvSpPr/>
          <p:nvPr/>
        </p:nvSpPr>
        <p:spPr>
          <a:xfrm>
            <a:off x="5393125" y="4174156"/>
            <a:ext cx="3559556" cy="937171"/>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3" name="Group 12">
            <a:extLst>
              <a:ext uri="{FF2B5EF4-FFF2-40B4-BE49-F238E27FC236}">
                <a16:creationId xmlns:a16="http://schemas.microsoft.com/office/drawing/2014/main" id="{A33E6653-D4AE-18E3-1D39-E6B360749288}"/>
              </a:ext>
            </a:extLst>
          </p:cNvPr>
          <p:cNvGrpSpPr/>
          <p:nvPr/>
        </p:nvGrpSpPr>
        <p:grpSpPr>
          <a:xfrm>
            <a:off x="9131169" y="5055874"/>
            <a:ext cx="477961" cy="107037"/>
            <a:chOff x="9043796" y="4796794"/>
            <a:chExt cx="477961" cy="107037"/>
          </a:xfrm>
        </p:grpSpPr>
        <p:sp>
          <p:nvSpPr>
            <p:cNvPr id="14" name="Oval 13">
              <a:extLst>
                <a:ext uri="{FF2B5EF4-FFF2-40B4-BE49-F238E27FC236}">
                  <a16:creationId xmlns:a16="http://schemas.microsoft.com/office/drawing/2014/main" id="{D9D03F0E-D7C1-605C-7041-9678BC96CF8D}"/>
                </a:ext>
              </a:extLst>
            </p:cNvPr>
            <p:cNvSpPr/>
            <p:nvPr/>
          </p:nvSpPr>
          <p:spPr>
            <a:xfrm>
              <a:off x="9043796"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5" name="Oval 14">
              <a:extLst>
                <a:ext uri="{FF2B5EF4-FFF2-40B4-BE49-F238E27FC236}">
                  <a16:creationId xmlns:a16="http://schemas.microsoft.com/office/drawing/2014/main" id="{D2221D4F-57F5-23C1-48B9-52ACB8808033}"/>
                </a:ext>
              </a:extLst>
            </p:cNvPr>
            <p:cNvSpPr/>
            <p:nvPr/>
          </p:nvSpPr>
          <p:spPr>
            <a:xfrm>
              <a:off x="9224702"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6" name="Oval 15">
              <a:extLst>
                <a:ext uri="{FF2B5EF4-FFF2-40B4-BE49-F238E27FC236}">
                  <a16:creationId xmlns:a16="http://schemas.microsoft.com/office/drawing/2014/main" id="{99AE08C2-B94D-0EF8-E7BD-C4FF048AE40E}"/>
                </a:ext>
              </a:extLst>
            </p:cNvPr>
            <p:cNvSpPr/>
            <p:nvPr/>
          </p:nvSpPr>
          <p:spPr>
            <a:xfrm>
              <a:off x="9413418"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Tree>
    <p:custDataLst>
      <p:tags r:id="rId1"/>
    </p:custDataLst>
    <p:extLst>
      <p:ext uri="{BB962C8B-B14F-4D97-AF65-F5344CB8AC3E}">
        <p14:creationId xmlns:p14="http://schemas.microsoft.com/office/powerpoint/2010/main" val="683270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Use </a:t>
            </a:r>
            <a:r>
              <a:rPr lang="en-US" b="1">
                <a:latin typeface="Courier New" panose="02070309020205020404" pitchFamily="49" charset="0"/>
                <a:cs typeface="Courier New" panose="02070309020205020404" pitchFamily="49" charset="0"/>
              </a:rPr>
              <a:t>batch</a:t>
            </a:r>
            <a:r>
              <a:rPr lang="en-US"/>
              <a:t> to offload serial and parallel computations</a:t>
            </a:r>
            <a:endParaRPr lang="en-US">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3C34158-9885-16ED-FBAE-BC03B35E87A4}"/>
              </a:ext>
            </a:extLst>
          </p:cNvPr>
          <p:cNvSpPr txBox="1"/>
          <p:nvPr/>
        </p:nvSpPr>
        <p:spPr>
          <a:xfrm>
            <a:off x="0" y="6488668"/>
            <a:ext cx="310038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batch_getting_started</a:t>
            </a:r>
            <a:endParaRPr lang="en-US" b="1">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C884E5EA-3E53-5779-330B-569CC557CE4E}"/>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2729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0BDA1F-721F-4363-80C2-44ED0D0FF40E}"/>
              </a:ext>
            </a:extLst>
          </p:cNvPr>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batch</a:t>
            </a:r>
            <a:r>
              <a:rPr lang="en-US" b="0"/>
              <a:t> simplifies offloading simulations</a:t>
            </a:r>
            <a:br>
              <a:rPr lang="en-US"/>
            </a:br>
            <a:r>
              <a:rPr lang="en-US" sz="2400" b="0">
                <a:solidFill>
                  <a:schemeClr val="accent4"/>
                </a:solidFill>
              </a:rPr>
              <a:t>Submit Simulink jobs to the cluster</a:t>
            </a:r>
            <a:br>
              <a:rPr lang="en-US" sz="2400"/>
            </a:br>
            <a:endParaRPr lang="en-US"/>
          </a:p>
        </p:txBody>
      </p:sp>
      <p:sp>
        <p:nvSpPr>
          <p:cNvPr id="9" name="Content Placeholder 8">
            <a:extLst>
              <a:ext uri="{FF2B5EF4-FFF2-40B4-BE49-F238E27FC236}">
                <a16:creationId xmlns:a16="http://schemas.microsoft.com/office/drawing/2014/main" id="{29D7E358-577C-4200-BACF-78C1AE11DA82}"/>
              </a:ext>
            </a:extLst>
          </p:cNvPr>
          <p:cNvSpPr>
            <a:spLocks noGrp="1"/>
          </p:cNvSpPr>
          <p:nvPr>
            <p:ph idx="1"/>
          </p:nvPr>
        </p:nvSpPr>
        <p:spPr>
          <a:xfrm>
            <a:off x="609601" y="1580456"/>
            <a:ext cx="10769600" cy="4648200"/>
          </a:xfrm>
        </p:spPr>
        <p:txBody>
          <a:bodyPr/>
          <a:lstStyle/>
          <a:p>
            <a:pPr marL="0" indent="0">
              <a:buNone/>
            </a:pPr>
            <a:r>
              <a:rPr lang="en-US">
                <a:solidFill>
                  <a:srgbClr val="000000"/>
                </a:solidFill>
                <a:latin typeface="Courier New"/>
                <a:cs typeface="Courier New"/>
              </a:rPr>
              <a:t>&gt;&gt; </a:t>
            </a:r>
            <a:r>
              <a:rPr lang="en-US" i="0">
                <a:effectLst/>
                <a:latin typeface="Courier New" panose="02070309020205020404" pitchFamily="49" charset="0"/>
              </a:rPr>
              <a:t>job = </a:t>
            </a:r>
            <a:r>
              <a:rPr lang="en-US" i="0" err="1">
                <a:effectLst/>
                <a:latin typeface="Courier New" panose="02070309020205020404" pitchFamily="49" charset="0"/>
              </a:rPr>
              <a:t>batchsim</a:t>
            </a:r>
            <a:r>
              <a:rPr lang="en-US" i="0">
                <a:effectLst/>
                <a:latin typeface="Courier New" panose="02070309020205020404" pitchFamily="49" charset="0"/>
              </a:rPr>
              <a:t>(myCluster,in,</a:t>
            </a:r>
            <a:r>
              <a:rPr lang="en-US" i="0">
                <a:solidFill>
                  <a:srgbClr val="A709F5"/>
                </a:solidFill>
                <a:effectLst/>
                <a:latin typeface="Courier New" panose="02070309020205020404" pitchFamily="49" charset="0"/>
              </a:rPr>
              <a:t>"Pool"</a:t>
            </a:r>
            <a:r>
              <a:rPr lang="en-US" i="0">
                <a:effectLst/>
                <a:latin typeface="Courier New" panose="02070309020205020404" pitchFamily="49" charset="0"/>
              </a:rPr>
              <a:t>,1000);</a:t>
            </a:r>
          </a:p>
        </p:txBody>
      </p:sp>
      <p:sp>
        <p:nvSpPr>
          <p:cNvPr id="8" name="Rectangle 7">
            <a:extLst>
              <a:ext uri="{FF2B5EF4-FFF2-40B4-BE49-F238E27FC236}">
                <a16:creationId xmlns:a16="http://schemas.microsoft.com/office/drawing/2014/main" id="{E36469F6-27C4-49D5-B6E0-22F47320E073}"/>
              </a:ext>
            </a:extLst>
          </p:cNvPr>
          <p:cNvSpPr/>
          <p:nvPr/>
        </p:nvSpPr>
        <p:spPr>
          <a:xfrm>
            <a:off x="2615713" y="1153352"/>
            <a:ext cx="2693592" cy="2432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b="1">
              <a:solidFill>
                <a:srgbClr val="FF0000"/>
              </a:solidFill>
              <a:cs typeface="Aharoni" panose="02010803020104030203" pitchFamily="2" charset="-79"/>
            </a:endParaRPr>
          </a:p>
        </p:txBody>
      </p:sp>
      <p:sp>
        <p:nvSpPr>
          <p:cNvPr id="4" name="Left-Right Arrow 32">
            <a:extLst>
              <a:ext uri="{FF2B5EF4-FFF2-40B4-BE49-F238E27FC236}">
                <a16:creationId xmlns:a16="http://schemas.microsoft.com/office/drawing/2014/main" id="{FFCCE50D-4C8F-FEFA-C496-5DD8DE7FFC3B}"/>
              </a:ext>
            </a:extLst>
          </p:cNvPr>
          <p:cNvSpPr/>
          <p:nvPr/>
        </p:nvSpPr>
        <p:spPr>
          <a:xfrm rot="10800000">
            <a:off x="3273364" y="3871277"/>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7" name="TextBox 6">
            <a:extLst>
              <a:ext uri="{FF2B5EF4-FFF2-40B4-BE49-F238E27FC236}">
                <a16:creationId xmlns:a16="http://schemas.microsoft.com/office/drawing/2014/main" id="{C1AA8776-222E-0CFF-F677-B1042CB6B588}"/>
              </a:ext>
            </a:extLst>
          </p:cNvPr>
          <p:cNvSpPr txBox="1"/>
          <p:nvPr/>
        </p:nvSpPr>
        <p:spPr>
          <a:xfrm>
            <a:off x="1583070" y="4745210"/>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10" name="TextBox 9">
            <a:extLst>
              <a:ext uri="{FF2B5EF4-FFF2-40B4-BE49-F238E27FC236}">
                <a16:creationId xmlns:a16="http://schemas.microsoft.com/office/drawing/2014/main" id="{2E361DF0-9EEF-0DD8-F6D2-F8BD72FA830B}"/>
              </a:ext>
            </a:extLst>
          </p:cNvPr>
          <p:cNvSpPr txBox="1"/>
          <p:nvPr/>
        </p:nvSpPr>
        <p:spPr>
          <a:xfrm>
            <a:off x="1006461" y="5005176"/>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11" name="TextBox 10">
            <a:extLst>
              <a:ext uri="{FF2B5EF4-FFF2-40B4-BE49-F238E27FC236}">
                <a16:creationId xmlns:a16="http://schemas.microsoft.com/office/drawing/2014/main" id="{6C2CB10A-7D59-51C7-20CC-D20129ED1965}"/>
              </a:ext>
            </a:extLst>
          </p:cNvPr>
          <p:cNvSpPr txBox="1"/>
          <p:nvPr/>
        </p:nvSpPr>
        <p:spPr>
          <a:xfrm>
            <a:off x="6819255" y="2924742"/>
            <a:ext cx="925253" cy="338554"/>
          </a:xfrm>
          <a:prstGeom prst="rect">
            <a:avLst/>
          </a:prstGeom>
          <a:solidFill>
            <a:schemeClr val="bg1"/>
          </a:solidFill>
        </p:spPr>
        <p:txBody>
          <a:bodyPr wrap="none" rtlCol="0">
            <a:spAutoFit/>
          </a:bodyPr>
          <a:lstStyle/>
          <a:p>
            <a:r>
              <a:rPr lang="en-US" sz="1600" err="1">
                <a:latin typeface="Courier New" panose="02070309020205020404" pitchFamily="49" charset="0"/>
                <a:cs typeface="Courier New" panose="02070309020205020404" pitchFamily="49" charset="0"/>
              </a:rPr>
              <a:t>parsim</a:t>
            </a:r>
            <a:endParaRPr lang="en-US" sz="1600">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F56549A5-7D11-FA6E-2CD4-ECE3CD282DC7}"/>
              </a:ext>
            </a:extLst>
          </p:cNvPr>
          <p:cNvSpPr/>
          <p:nvPr/>
        </p:nvSpPr>
        <p:spPr>
          <a:xfrm>
            <a:off x="4671390" y="2524539"/>
            <a:ext cx="5127929" cy="2842822"/>
          </a:xfrm>
          <a:prstGeom prst="rect">
            <a:avLst/>
          </a:prstGeom>
          <a:ln w="19050">
            <a:solidFill>
              <a:srgbClr val="307EB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BA366D49-5180-B206-F47C-FEE356E9A391}"/>
              </a:ext>
            </a:extLst>
          </p:cNvPr>
          <p:cNvSpPr txBox="1"/>
          <p:nvPr/>
        </p:nvSpPr>
        <p:spPr>
          <a:xfrm>
            <a:off x="6120714" y="5459787"/>
            <a:ext cx="2229281" cy="523220"/>
          </a:xfrm>
          <a:prstGeom prst="rect">
            <a:avLst/>
          </a:prstGeom>
          <a:noFill/>
        </p:spPr>
        <p:txBody>
          <a:bodyPr wrap="square" rtlCol="0">
            <a:spAutoFit/>
          </a:bodyPr>
          <a:lstStyle/>
          <a:p>
            <a:pPr algn="ctr"/>
            <a:r>
              <a:rPr lang="en-US" sz="1400" b="1">
                <a:latin typeface="+mj-lt"/>
                <a:cs typeface="Arial" pitchFamily="34" charset="0"/>
              </a:rPr>
              <a:t>MATLAB Parallel Server on HPC Cluster</a:t>
            </a:r>
          </a:p>
        </p:txBody>
      </p:sp>
      <p:sp>
        <p:nvSpPr>
          <p:cNvPr id="17" name="Freihandform 84">
            <a:extLst>
              <a:ext uri="{FF2B5EF4-FFF2-40B4-BE49-F238E27FC236}">
                <a16:creationId xmlns:a16="http://schemas.microsoft.com/office/drawing/2014/main" id="{4E36A2CF-4F77-E411-FB16-47881DC2FB8B}"/>
              </a:ext>
            </a:extLst>
          </p:cNvPr>
          <p:cNvSpPr/>
          <p:nvPr/>
        </p:nvSpPr>
        <p:spPr>
          <a:xfrm>
            <a:off x="5393937" y="3986602"/>
            <a:ext cx="3620523" cy="593018"/>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 name="Freihandform 85">
            <a:extLst>
              <a:ext uri="{FF2B5EF4-FFF2-40B4-BE49-F238E27FC236}">
                <a16:creationId xmlns:a16="http://schemas.microsoft.com/office/drawing/2014/main" id="{DBDF42F1-50B4-4E2B-7C07-22B9965E6A54}"/>
              </a:ext>
            </a:extLst>
          </p:cNvPr>
          <p:cNvSpPr/>
          <p:nvPr/>
        </p:nvSpPr>
        <p:spPr>
          <a:xfrm flipV="1">
            <a:off x="5393125" y="3746968"/>
            <a:ext cx="3619676" cy="45719"/>
          </a:xfrm>
          <a:custGeom>
            <a:avLst/>
            <a:gdLst>
              <a:gd name="connsiteX0" fmla="*/ 0 w 890752"/>
              <a:gd name="connsiteY0" fmla="*/ 0 h 0"/>
              <a:gd name="connsiteX1" fmla="*/ 890752 w 890752"/>
              <a:gd name="connsiteY1" fmla="*/ 0 h 0"/>
            </a:gdLst>
            <a:ahLst/>
            <a:cxnLst>
              <a:cxn ang="0">
                <a:pos x="connsiteX0" y="connsiteY0"/>
              </a:cxn>
              <a:cxn ang="0">
                <a:pos x="connsiteX1" y="connsiteY1"/>
              </a:cxn>
            </a:cxnLst>
            <a:rect l="l" t="t" r="r" b="b"/>
            <a:pathLst>
              <a:path w="890752">
                <a:moveTo>
                  <a:pt x="0" y="0"/>
                </a:moveTo>
                <a:lnTo>
                  <a:pt x="890752" y="0"/>
                </a:ln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Freihandform 86">
            <a:extLst>
              <a:ext uri="{FF2B5EF4-FFF2-40B4-BE49-F238E27FC236}">
                <a16:creationId xmlns:a16="http://schemas.microsoft.com/office/drawing/2014/main" id="{32AAC113-31C6-302B-307C-21DF79A5E92F}"/>
              </a:ext>
            </a:extLst>
          </p:cNvPr>
          <p:cNvSpPr/>
          <p:nvPr/>
        </p:nvSpPr>
        <p:spPr>
          <a:xfrm>
            <a:off x="5393124" y="3000244"/>
            <a:ext cx="3619677" cy="604888"/>
          </a:xfrm>
          <a:custGeom>
            <a:avLst/>
            <a:gdLst>
              <a:gd name="connsiteX0" fmla="*/ 0 w 394137"/>
              <a:gd name="connsiteY0" fmla="*/ 204952 h 204952"/>
              <a:gd name="connsiteX1" fmla="*/ 244365 w 394137"/>
              <a:gd name="connsiteY1" fmla="*/ 110358 h 204952"/>
              <a:gd name="connsiteX2" fmla="*/ 394137 w 394137"/>
              <a:gd name="connsiteY2" fmla="*/ 0 h 204952"/>
            </a:gdLst>
            <a:ahLst/>
            <a:cxnLst>
              <a:cxn ang="0">
                <a:pos x="connsiteX0" y="connsiteY0"/>
              </a:cxn>
              <a:cxn ang="0">
                <a:pos x="connsiteX1" y="connsiteY1"/>
              </a:cxn>
              <a:cxn ang="0">
                <a:pos x="connsiteX2" y="connsiteY2"/>
              </a:cxn>
            </a:cxnLst>
            <a:rect l="l" t="t" r="r" b="b"/>
            <a:pathLst>
              <a:path w="394137" h="204952">
                <a:moveTo>
                  <a:pt x="0" y="204952"/>
                </a:moveTo>
                <a:cubicBezTo>
                  <a:pt x="89338" y="174734"/>
                  <a:pt x="178676" y="144517"/>
                  <a:pt x="244365" y="110358"/>
                </a:cubicBezTo>
                <a:cubicBezTo>
                  <a:pt x="310054" y="76199"/>
                  <a:pt x="352095" y="38099"/>
                  <a:pt x="394137" y="0"/>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2" name="Freihandform 84">
            <a:extLst>
              <a:ext uri="{FF2B5EF4-FFF2-40B4-BE49-F238E27FC236}">
                <a16:creationId xmlns:a16="http://schemas.microsoft.com/office/drawing/2014/main" id="{E48B522B-3882-2B95-1832-C02D2AA1574D}"/>
              </a:ext>
            </a:extLst>
          </p:cNvPr>
          <p:cNvSpPr/>
          <p:nvPr/>
        </p:nvSpPr>
        <p:spPr>
          <a:xfrm>
            <a:off x="5393125" y="4174156"/>
            <a:ext cx="3559556" cy="937171"/>
          </a:xfrm>
          <a:custGeom>
            <a:avLst/>
            <a:gdLst>
              <a:gd name="connsiteX0" fmla="*/ 0 w 528145"/>
              <a:gd name="connsiteY0" fmla="*/ 0 h 299545"/>
              <a:gd name="connsiteX1" fmla="*/ 315310 w 528145"/>
              <a:gd name="connsiteY1" fmla="*/ 126125 h 299545"/>
              <a:gd name="connsiteX2" fmla="*/ 528145 w 528145"/>
              <a:gd name="connsiteY2" fmla="*/ 299545 h 299545"/>
            </a:gdLst>
            <a:ahLst/>
            <a:cxnLst>
              <a:cxn ang="0">
                <a:pos x="connsiteX0" y="connsiteY0"/>
              </a:cxn>
              <a:cxn ang="0">
                <a:pos x="connsiteX1" y="connsiteY1"/>
              </a:cxn>
              <a:cxn ang="0">
                <a:pos x="connsiteX2" y="connsiteY2"/>
              </a:cxn>
            </a:cxnLst>
            <a:rect l="l" t="t" r="r" b="b"/>
            <a:pathLst>
              <a:path w="528145" h="299545">
                <a:moveTo>
                  <a:pt x="0" y="0"/>
                </a:moveTo>
                <a:cubicBezTo>
                  <a:pt x="113643" y="38100"/>
                  <a:pt x="227286" y="76201"/>
                  <a:pt x="315310" y="126125"/>
                </a:cubicBezTo>
                <a:cubicBezTo>
                  <a:pt x="403334" y="176049"/>
                  <a:pt x="491359" y="270642"/>
                  <a:pt x="528145" y="299545"/>
                </a:cubicBezTo>
              </a:path>
            </a:pathLst>
          </a:custGeom>
          <a:ln w="50800">
            <a:solidFill>
              <a:srgbClr val="307EB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35" name="Group 34">
            <a:extLst>
              <a:ext uri="{FF2B5EF4-FFF2-40B4-BE49-F238E27FC236}">
                <a16:creationId xmlns:a16="http://schemas.microsoft.com/office/drawing/2014/main" id="{584B1843-1857-BD7F-A59A-D7FA8AA7B18C}"/>
              </a:ext>
            </a:extLst>
          </p:cNvPr>
          <p:cNvGrpSpPr/>
          <p:nvPr/>
        </p:nvGrpSpPr>
        <p:grpSpPr>
          <a:xfrm>
            <a:off x="9146757" y="5055874"/>
            <a:ext cx="477961" cy="107037"/>
            <a:chOff x="9043796" y="4796794"/>
            <a:chExt cx="477961" cy="107037"/>
          </a:xfrm>
        </p:grpSpPr>
        <p:sp>
          <p:nvSpPr>
            <p:cNvPr id="38" name="Oval 37">
              <a:extLst>
                <a:ext uri="{FF2B5EF4-FFF2-40B4-BE49-F238E27FC236}">
                  <a16:creationId xmlns:a16="http://schemas.microsoft.com/office/drawing/2014/main" id="{F8497480-C848-E616-10A3-9951163AB75A}"/>
                </a:ext>
              </a:extLst>
            </p:cNvPr>
            <p:cNvSpPr/>
            <p:nvPr/>
          </p:nvSpPr>
          <p:spPr>
            <a:xfrm>
              <a:off x="9043796"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2" name="Oval 41">
              <a:extLst>
                <a:ext uri="{FF2B5EF4-FFF2-40B4-BE49-F238E27FC236}">
                  <a16:creationId xmlns:a16="http://schemas.microsoft.com/office/drawing/2014/main" id="{EC4D1640-5D1B-85F7-1790-F14DEECC60A4}"/>
                </a:ext>
              </a:extLst>
            </p:cNvPr>
            <p:cNvSpPr/>
            <p:nvPr/>
          </p:nvSpPr>
          <p:spPr>
            <a:xfrm>
              <a:off x="9224702"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43" name="Oval 42">
              <a:extLst>
                <a:ext uri="{FF2B5EF4-FFF2-40B4-BE49-F238E27FC236}">
                  <a16:creationId xmlns:a16="http://schemas.microsoft.com/office/drawing/2014/main" id="{D1EF35E8-DF99-B9FE-3D88-71092CFA98CD}"/>
                </a:ext>
              </a:extLst>
            </p:cNvPr>
            <p:cNvSpPr/>
            <p:nvPr/>
          </p:nvSpPr>
          <p:spPr>
            <a:xfrm>
              <a:off x="9413418" y="4796794"/>
              <a:ext cx="108339" cy="1070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nvGrpSpPr>
          <p:cNvPr id="52" name="Group 51">
            <a:extLst>
              <a:ext uri="{FF2B5EF4-FFF2-40B4-BE49-F238E27FC236}">
                <a16:creationId xmlns:a16="http://schemas.microsoft.com/office/drawing/2014/main" id="{D6A0716E-ED9C-73A4-A96C-9460124318BF}"/>
              </a:ext>
            </a:extLst>
          </p:cNvPr>
          <p:cNvGrpSpPr/>
          <p:nvPr/>
        </p:nvGrpSpPr>
        <p:grpSpPr>
          <a:xfrm>
            <a:off x="1404777" y="3041348"/>
            <a:ext cx="1731495" cy="1497510"/>
            <a:chOff x="1404777" y="3041348"/>
            <a:chExt cx="1731495" cy="1497510"/>
          </a:xfrm>
        </p:grpSpPr>
        <p:pic>
          <p:nvPicPr>
            <p:cNvPr id="5" name="Picture 4">
              <a:extLst>
                <a:ext uri="{FF2B5EF4-FFF2-40B4-BE49-F238E27FC236}">
                  <a16:creationId xmlns:a16="http://schemas.microsoft.com/office/drawing/2014/main" id="{BF99250E-88B0-572C-BBB4-CC67293D8F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4777" y="3041348"/>
              <a:ext cx="1731495" cy="1497510"/>
            </a:xfrm>
            <a:prstGeom prst="rect">
              <a:avLst/>
            </a:prstGeom>
          </p:spPr>
        </p:pic>
        <p:pic>
          <p:nvPicPr>
            <p:cNvPr id="45" name="Picture 2" descr="https://upload.wikimedia.org/wikipedia/en/1/11/Simulink_Logo.png">
              <a:extLst>
                <a:ext uri="{FF2B5EF4-FFF2-40B4-BE49-F238E27FC236}">
                  <a16:creationId xmlns:a16="http://schemas.microsoft.com/office/drawing/2014/main" id="{D96DF4D6-F153-5230-36D0-329E01306EF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17173" y="3339314"/>
              <a:ext cx="447104" cy="429593"/>
            </a:xfrm>
            <a:prstGeom prst="rect">
              <a:avLst/>
            </a:prstGeom>
            <a:solidFill>
              <a:schemeClr val="bg1"/>
            </a:solidFill>
          </p:spPr>
        </p:pic>
      </p:grpSp>
      <p:pic>
        <p:nvPicPr>
          <p:cNvPr id="48" name="Picture 2" descr="https://upload.wikimedia.org/wikipedia/en/1/11/Simulink_Logo.png">
            <a:extLst>
              <a:ext uri="{FF2B5EF4-FFF2-40B4-BE49-F238E27FC236}">
                <a16:creationId xmlns:a16="http://schemas.microsoft.com/office/drawing/2014/main" id="{BC292EB6-7E9F-1BC3-1462-31409E38326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01623" y="4283111"/>
            <a:ext cx="568229" cy="545974"/>
          </a:xfrm>
          <a:prstGeom prst="rect">
            <a:avLst/>
          </a:prstGeom>
          <a:solidFill>
            <a:schemeClr val="bg1"/>
          </a:solidFill>
        </p:spPr>
      </p:pic>
      <p:pic>
        <p:nvPicPr>
          <p:cNvPr id="49" name="Picture 2" descr="https://upload.wikimedia.org/wikipedia/en/1/11/Simulink_Logo.png">
            <a:extLst>
              <a:ext uri="{FF2B5EF4-FFF2-40B4-BE49-F238E27FC236}">
                <a16:creationId xmlns:a16="http://schemas.microsoft.com/office/drawing/2014/main" id="{EF82EC61-0D7C-FF69-1E2B-CCC5AD6B493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01623" y="3492168"/>
            <a:ext cx="568229" cy="545974"/>
          </a:xfrm>
          <a:prstGeom prst="rect">
            <a:avLst/>
          </a:prstGeom>
          <a:solidFill>
            <a:schemeClr val="bg1"/>
          </a:solidFill>
        </p:spPr>
      </p:pic>
      <p:pic>
        <p:nvPicPr>
          <p:cNvPr id="50" name="Picture 2" descr="https://upload.wikimedia.org/wikipedia/en/1/11/Simulink_Logo.png">
            <a:extLst>
              <a:ext uri="{FF2B5EF4-FFF2-40B4-BE49-F238E27FC236}">
                <a16:creationId xmlns:a16="http://schemas.microsoft.com/office/drawing/2014/main" id="{033AA5EC-E57C-8FC4-009F-1EAF935B472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01623" y="2680905"/>
            <a:ext cx="568229" cy="545974"/>
          </a:xfrm>
          <a:prstGeom prst="rect">
            <a:avLst/>
          </a:prstGeom>
          <a:solidFill>
            <a:schemeClr val="bg1"/>
          </a:solidFill>
        </p:spPr>
      </p:pic>
      <p:pic>
        <p:nvPicPr>
          <p:cNvPr id="51" name="Picture 2" descr="https://upload.wikimedia.org/wikipedia/en/1/11/Simulink_Logo.png">
            <a:extLst>
              <a:ext uri="{FF2B5EF4-FFF2-40B4-BE49-F238E27FC236}">
                <a16:creationId xmlns:a16="http://schemas.microsoft.com/office/drawing/2014/main" id="{3F013C7D-80B5-8F00-5369-5B816F97418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47736" y="3583313"/>
            <a:ext cx="568229" cy="545974"/>
          </a:xfrm>
          <a:prstGeom prst="rect">
            <a:avLst/>
          </a:prstGeom>
          <a:solidFill>
            <a:schemeClr val="bg1"/>
          </a:solidFill>
        </p:spPr>
      </p:pic>
    </p:spTree>
    <p:custDataLst>
      <p:tags r:id="rId1"/>
    </p:custDataLst>
    <p:extLst>
      <p:ext uri="{BB962C8B-B14F-4D97-AF65-F5344CB8AC3E}">
        <p14:creationId xmlns:p14="http://schemas.microsoft.com/office/powerpoint/2010/main" val="18459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u="none" strike="noStrike">
                <a:solidFill>
                  <a:srgbClr val="125687"/>
                </a:solidFill>
                <a:effectLst/>
                <a:latin typeface="Arial" panose="020B0604020202020204" pitchFamily="34" charset="0"/>
              </a:rPr>
              <a:t>Why use </a:t>
            </a:r>
            <a:r>
              <a:rPr lang="en-US">
                <a:solidFill>
                  <a:srgbClr val="125687"/>
                </a:solidFill>
              </a:rPr>
              <a:t>parallel computing? </a:t>
            </a:r>
            <a:endParaRPr lang="en-US"/>
          </a:p>
        </p:txBody>
      </p:sp>
      <p:sp>
        <p:nvSpPr>
          <p:cNvPr id="3" name="Content Placeholder 2"/>
          <p:cNvSpPr>
            <a:spLocks noGrp="1"/>
          </p:cNvSpPr>
          <p:nvPr>
            <p:ph idx="1"/>
          </p:nvPr>
        </p:nvSpPr>
        <p:spPr>
          <a:xfrm>
            <a:off x="1087040" y="1600200"/>
            <a:ext cx="10769600" cy="4648200"/>
          </a:xfrm>
        </p:spPr>
        <p:txBody>
          <a:bodyPr/>
          <a:lstStyle/>
          <a:p>
            <a:pPr marL="0" indent="0" algn="l" rtl="0" fontAlgn="base">
              <a:buNone/>
            </a:pPr>
            <a:r>
              <a:rPr lang="en-US" sz="2800">
                <a:solidFill>
                  <a:srgbClr val="000000"/>
                </a:solidFill>
              </a:rPr>
              <a:t>Save time w</a:t>
            </a:r>
            <a:r>
              <a:rPr lang="en-US" sz="2800" b="0" i="0">
                <a:solidFill>
                  <a:srgbClr val="000000"/>
                </a:solidFill>
                <a:effectLst/>
                <a:latin typeface="Arial" panose="020B0604020202020204" pitchFamily="34" charset="0"/>
              </a:rPr>
              <a:t>ith parallel computing by carrying out computationally and data-intensive problems in parallel (simultaneously) </a:t>
            </a:r>
          </a:p>
          <a:p>
            <a:pPr fontAlgn="base"/>
            <a:r>
              <a:rPr lang="en-US" sz="2800">
                <a:solidFill>
                  <a:srgbClr val="000000"/>
                </a:solidFill>
              </a:rPr>
              <a:t>distribute your tasks to be executed in parallel</a:t>
            </a:r>
          </a:p>
          <a:p>
            <a:pPr fontAlgn="base"/>
            <a:r>
              <a:rPr lang="en-US" sz="2800">
                <a:solidFill>
                  <a:srgbClr val="000000"/>
                </a:solidFill>
              </a:rPr>
              <a:t>d</a:t>
            </a:r>
            <a:r>
              <a:rPr lang="en-US" sz="2800" b="0" i="0">
                <a:solidFill>
                  <a:srgbClr val="000000"/>
                </a:solidFill>
                <a:effectLst/>
                <a:latin typeface="Arial" panose="020B0604020202020204" pitchFamily="34" charset="0"/>
              </a:rPr>
              <a:t>istribute your data to solve big data problems</a:t>
            </a:r>
          </a:p>
          <a:p>
            <a:pPr marL="0" indent="0" fontAlgn="base">
              <a:buNone/>
            </a:pPr>
            <a:r>
              <a:rPr lang="en-US" sz="2800">
                <a:solidFill>
                  <a:srgbClr val="000000"/>
                </a:solidFill>
              </a:rPr>
              <a:t>on your compute cores and GPUs or scaled up to clusters and cloud computing</a:t>
            </a:r>
          </a:p>
        </p:txBody>
      </p:sp>
      <p:pic>
        <p:nvPicPr>
          <p:cNvPr id="7" name="Graphic 6" descr="Stopwatch 25% with solid fill">
            <a:extLst>
              <a:ext uri="{FF2B5EF4-FFF2-40B4-BE49-F238E27FC236}">
                <a16:creationId xmlns:a16="http://schemas.microsoft.com/office/drawing/2014/main" id="{69C17D44-02DA-730D-CF14-805945100C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402" y="1578744"/>
            <a:ext cx="914400" cy="914400"/>
          </a:xfrm>
          <a:prstGeom prst="rect">
            <a:avLst/>
          </a:prstGeom>
        </p:spPr>
      </p:pic>
    </p:spTree>
    <p:custDataLst>
      <p:tags r:id="rId1"/>
    </p:custDataLst>
    <p:extLst>
      <p:ext uri="{BB962C8B-B14F-4D97-AF65-F5344CB8AC3E}">
        <p14:creationId xmlns:p14="http://schemas.microsoft.com/office/powerpoint/2010/main" val="24885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4034-D8BC-790E-CDB6-5BB86F48EEA7}"/>
              </a:ext>
            </a:extLst>
          </p:cNvPr>
          <p:cNvSpPr>
            <a:spLocks noGrp="1"/>
          </p:cNvSpPr>
          <p:nvPr>
            <p:ph type="title"/>
          </p:nvPr>
        </p:nvSpPr>
        <p:spPr/>
        <p:txBody>
          <a:bodyPr/>
          <a:lstStyle/>
          <a:p>
            <a:r>
              <a:rPr lang="en-US"/>
              <a:t>Hands-On Exercise: Parameters sweeps with Simulink</a:t>
            </a:r>
          </a:p>
        </p:txBody>
      </p:sp>
      <p:sp>
        <p:nvSpPr>
          <p:cNvPr id="6" name="TextBox 5">
            <a:extLst>
              <a:ext uri="{FF2B5EF4-FFF2-40B4-BE49-F238E27FC236}">
                <a16:creationId xmlns:a16="http://schemas.microsoft.com/office/drawing/2014/main" id="{833485C9-BFDF-409C-93B6-697D1D3D2335}"/>
              </a:ext>
            </a:extLst>
          </p:cNvPr>
          <p:cNvSpPr txBox="1"/>
          <p:nvPr/>
        </p:nvSpPr>
        <p:spPr>
          <a:xfrm>
            <a:off x="0" y="6488668"/>
            <a:ext cx="274034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parallel_Simulink</a:t>
            </a:r>
            <a:endParaRPr lang="en-US" b="1">
              <a:latin typeface="Courier New" panose="02070309020205020404" pitchFamily="49" charset="0"/>
              <a:cs typeface="Courier New" panose="02070309020205020404" pitchFamily="49" charset="0"/>
            </a:endParaRPr>
          </a:p>
        </p:txBody>
      </p:sp>
      <p:pic>
        <p:nvPicPr>
          <p:cNvPr id="8" name="Content Placeholder 7">
            <a:extLst>
              <a:ext uri="{FF2B5EF4-FFF2-40B4-BE49-F238E27FC236}">
                <a16:creationId xmlns:a16="http://schemas.microsoft.com/office/drawing/2014/main" id="{C500E26F-6560-4F93-9973-D4CE1580FD9C}"/>
              </a:ext>
            </a:extLst>
          </p:cNvPr>
          <p:cNvPicPr>
            <a:picLocks noGrp="1" noChangeAspect="1"/>
          </p:cNvPicPr>
          <p:nvPr>
            <p:ph idx="1"/>
          </p:nvPr>
        </p:nvPicPr>
        <p:blipFill>
          <a:blip r:embed="rId2"/>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0315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2E6F-C3FC-3311-9061-8C73EFCBB913}"/>
              </a:ext>
            </a:extLst>
          </p:cNvPr>
          <p:cNvSpPr>
            <a:spLocks noGrp="1"/>
          </p:cNvSpPr>
          <p:nvPr>
            <p:ph type="title"/>
          </p:nvPr>
        </p:nvSpPr>
        <p:spPr/>
        <p:txBody>
          <a:bodyPr/>
          <a:lstStyle/>
          <a:p>
            <a:r>
              <a:rPr lang="en-US"/>
              <a:t>Big Data . . .</a:t>
            </a:r>
          </a:p>
        </p:txBody>
      </p:sp>
      <p:sp>
        <p:nvSpPr>
          <p:cNvPr id="3" name="Content Placeholder 2">
            <a:extLst>
              <a:ext uri="{FF2B5EF4-FFF2-40B4-BE49-F238E27FC236}">
                <a16:creationId xmlns:a16="http://schemas.microsoft.com/office/drawing/2014/main" id="{7115E934-4CE8-4AA3-AE80-0B465F0DE1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515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Left 30">
            <a:extLst>
              <a:ext uri="{FF2B5EF4-FFF2-40B4-BE49-F238E27FC236}">
                <a16:creationId xmlns:a16="http://schemas.microsoft.com/office/drawing/2014/main" id="{21DCB294-32B5-46CB-AE1D-2DF09484B06B}"/>
              </a:ext>
            </a:extLst>
          </p:cNvPr>
          <p:cNvSpPr/>
          <p:nvPr/>
        </p:nvSpPr>
        <p:spPr>
          <a:xfrm>
            <a:off x="5267830" y="5072284"/>
            <a:ext cx="2111473" cy="197149"/>
          </a:xfrm>
          <a:prstGeom prst="leftArrow">
            <a:avLst>
              <a:gd name="adj1" fmla="val 50000"/>
              <a:gd name="adj2" fmla="val 96381"/>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113" name="Freeform 16"/>
          <p:cNvSpPr>
            <a:spLocks/>
          </p:cNvSpPr>
          <p:nvPr/>
        </p:nvSpPr>
        <p:spPr bwMode="auto">
          <a:xfrm>
            <a:off x="6850219" y="3982576"/>
            <a:ext cx="1280053" cy="866634"/>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214" tIns="45607" rIns="91214" bIns="45607" numCol="1" anchor="t" anchorCtr="0" compatLnSpc="1">
            <a:prstTxWarp prst="textNoShape">
              <a:avLst/>
            </a:prstTxWarp>
          </a:bodyPr>
          <a:lstStyle/>
          <a:p>
            <a:endParaRPr lang="en-US" sz="1795"/>
          </a:p>
        </p:txBody>
      </p:sp>
      <p:sp>
        <p:nvSpPr>
          <p:cNvPr id="2" name="Title 1"/>
          <p:cNvSpPr>
            <a:spLocks noGrp="1"/>
          </p:cNvSpPr>
          <p:nvPr>
            <p:ph type="title"/>
          </p:nvPr>
        </p:nvSpPr>
        <p:spPr/>
        <p:txBody>
          <a:bodyPr/>
          <a:lstStyle/>
          <a:p>
            <a:r>
              <a:rPr lang="en-US"/>
              <a:t>Big Data Workflows</a:t>
            </a:r>
          </a:p>
        </p:txBody>
      </p:sp>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5480" y="2136806"/>
            <a:ext cx="722599" cy="7807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9069" y="5029021"/>
            <a:ext cx="1571717" cy="1291119"/>
          </a:xfrm>
          <a:prstGeom prst="rect">
            <a:avLst/>
          </a:prstGeom>
        </p:spPr>
      </p:pic>
      <p:sp>
        <p:nvSpPr>
          <p:cNvPr id="11" name="Left-Right Arrow 10"/>
          <p:cNvSpPr/>
          <p:nvPr/>
        </p:nvSpPr>
        <p:spPr>
          <a:xfrm rot="16200000">
            <a:off x="3786123" y="3850373"/>
            <a:ext cx="2001314" cy="186078"/>
          </a:xfrm>
          <a:prstGeom prst="leftRightArrow">
            <a:avLst>
              <a:gd name="adj1" fmla="val 39311"/>
              <a:gd name="adj2" fmla="val 44803"/>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3" name="Rectangle 2"/>
          <p:cNvSpPr/>
          <p:nvPr/>
        </p:nvSpPr>
        <p:spPr>
          <a:xfrm>
            <a:off x="4616727" y="5140257"/>
            <a:ext cx="465236" cy="274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grpSp>
        <p:nvGrpSpPr>
          <p:cNvPr id="61" name="Group 60"/>
          <p:cNvGrpSpPr/>
          <p:nvPr/>
        </p:nvGrpSpPr>
        <p:grpSpPr>
          <a:xfrm>
            <a:off x="7620675" y="4306096"/>
            <a:ext cx="1021594" cy="866858"/>
            <a:chOff x="7624456" y="4231882"/>
            <a:chExt cx="1024128" cy="869008"/>
          </a:xfrm>
        </p:grpSpPr>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4456" y="4231882"/>
              <a:ext cx="1024128" cy="198125"/>
            </a:xfrm>
            <a:prstGeom prst="rect">
              <a:avLst/>
            </a:prstGeom>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4456" y="4400074"/>
              <a:ext cx="1024128" cy="198125"/>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4456" y="4568391"/>
              <a:ext cx="1024128" cy="198125"/>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4456" y="4740022"/>
              <a:ext cx="1024128" cy="198125"/>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4456" y="4902765"/>
              <a:ext cx="1024128" cy="198125"/>
            </a:xfrm>
            <a:prstGeom prst="rect">
              <a:avLst/>
            </a:prstGeom>
          </p:spPr>
        </p:pic>
      </p:gr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479" y="4520642"/>
            <a:ext cx="722599" cy="780739"/>
          </a:xfrm>
          <a:prstGeom prst="rect">
            <a:avLst/>
          </a:prstGeom>
        </p:spPr>
      </p:pic>
      <p:grpSp>
        <p:nvGrpSpPr>
          <p:cNvPr id="13" name="Group 12"/>
          <p:cNvGrpSpPr/>
          <p:nvPr/>
        </p:nvGrpSpPr>
        <p:grpSpPr>
          <a:xfrm>
            <a:off x="4786782" y="1119349"/>
            <a:ext cx="4201014" cy="957668"/>
            <a:chOff x="4783534" y="1113620"/>
            <a:chExt cx="4211433" cy="960043"/>
          </a:xfrm>
        </p:grpSpPr>
        <p:cxnSp>
          <p:nvCxnSpPr>
            <p:cNvPr id="19" name="Elbow Connector 18"/>
            <p:cNvCxnSpPr/>
            <p:nvPr/>
          </p:nvCxnSpPr>
          <p:spPr>
            <a:xfrm rot="10800000" flipV="1">
              <a:off x="4783534" y="1752601"/>
              <a:ext cx="964483" cy="321062"/>
            </a:xfrm>
            <a:prstGeom prst="bentConnector2">
              <a:avLst/>
            </a:prstGeom>
            <a:ln w="9525">
              <a:solidFill>
                <a:srgbClr val="307EB2"/>
              </a:solidFill>
              <a:tailEnd type="ova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794567" y="1113620"/>
              <a:ext cx="3200400" cy="914400"/>
              <a:chOff x="5794567" y="1113620"/>
              <a:chExt cx="3200400" cy="914400"/>
            </a:xfrm>
          </p:grpSpPr>
          <p:sp>
            <p:nvSpPr>
              <p:cNvPr id="24" name="Rounded Rectangle 23"/>
              <p:cNvSpPr/>
              <p:nvPr/>
            </p:nvSpPr>
            <p:spPr>
              <a:xfrm>
                <a:off x="5794567" y="1113620"/>
                <a:ext cx="3200400" cy="914400"/>
              </a:xfrm>
              <a:prstGeom prst="roundRect">
                <a:avLst>
                  <a:gd name="adj" fmla="val 8068"/>
                </a:avLst>
              </a:prstGeom>
              <a:solidFill>
                <a:schemeClr val="accent1">
                  <a:lumMod val="40000"/>
                  <a:lumOff val="60000"/>
                </a:schemeClr>
              </a:solidFill>
              <a:ln w="19050">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97" b="1">
                    <a:solidFill>
                      <a:schemeClr val="tx1">
                        <a:lumMod val="75000"/>
                        <a:lumOff val="25000"/>
                      </a:schemeClr>
                    </a:solidFill>
                    <a:latin typeface="+mj-lt"/>
                    <a:cs typeface="Arial" pitchFamily="34" charset="0"/>
                  </a:rPr>
                  <a:t>ACCESS DATA</a:t>
                </a:r>
              </a:p>
            </p:txBody>
          </p:sp>
          <p:sp>
            <p:nvSpPr>
              <p:cNvPr id="79" name="Rounded Rectangle 78"/>
              <p:cNvSpPr/>
              <p:nvPr/>
            </p:nvSpPr>
            <p:spPr>
              <a:xfrm>
                <a:off x="5794567" y="1460570"/>
                <a:ext cx="3200400" cy="567450"/>
              </a:xfrm>
              <a:prstGeom prst="roundRect">
                <a:avLst/>
              </a:prstGeom>
              <a:solidFill>
                <a:srgbClr val="125687"/>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6" b="1">
                    <a:solidFill>
                      <a:schemeClr val="bg1"/>
                    </a:solidFill>
                    <a:latin typeface="Arial Narrow" panose="020B0606020202030204" pitchFamily="34" charset="0"/>
                    <a:cs typeface="Arial" pitchFamily="34" charset="0"/>
                  </a:rPr>
                  <a:t>More </a:t>
                </a:r>
                <a:r>
                  <a:rPr lang="en-US" sz="1596" b="1">
                    <a:latin typeface="Arial Narrow" panose="020B0606020202030204" pitchFamily="34" charset="0"/>
                    <a:cs typeface="Arial" pitchFamily="34" charset="0"/>
                  </a:rPr>
                  <a:t>data and collections</a:t>
                </a:r>
                <a:br>
                  <a:rPr lang="en-US" sz="1596" b="1">
                    <a:latin typeface="Arial Narrow" panose="020B0606020202030204" pitchFamily="34" charset="0"/>
                    <a:cs typeface="Arial" pitchFamily="34" charset="0"/>
                  </a:rPr>
                </a:br>
                <a:r>
                  <a:rPr lang="en-US" sz="1596" b="1">
                    <a:latin typeface="Arial Narrow" panose="020B0606020202030204" pitchFamily="34" charset="0"/>
                    <a:cs typeface="Arial" pitchFamily="34" charset="0"/>
                  </a:rPr>
                  <a:t>of files than fit in memory</a:t>
                </a:r>
              </a:p>
            </p:txBody>
          </p:sp>
        </p:grpSp>
      </p:grpSp>
      <p:grpSp>
        <p:nvGrpSpPr>
          <p:cNvPr id="12" name="Group 11"/>
          <p:cNvGrpSpPr/>
          <p:nvPr/>
        </p:nvGrpSpPr>
        <p:grpSpPr>
          <a:xfrm>
            <a:off x="345447" y="3140628"/>
            <a:ext cx="3823080" cy="1704181"/>
            <a:chOff x="331185" y="3139913"/>
            <a:chExt cx="3832562" cy="1708408"/>
          </a:xfrm>
        </p:grpSpPr>
        <p:cxnSp>
          <p:nvCxnSpPr>
            <p:cNvPr id="15" name="Elbow Connector 14"/>
            <p:cNvCxnSpPr/>
            <p:nvPr/>
          </p:nvCxnSpPr>
          <p:spPr>
            <a:xfrm rot="16200000" flipH="1">
              <a:off x="3495889" y="4180463"/>
              <a:ext cx="1085945" cy="249771"/>
            </a:xfrm>
            <a:prstGeom prst="bentConnector3">
              <a:avLst>
                <a:gd name="adj1" fmla="val -226"/>
              </a:avLst>
            </a:prstGeom>
            <a:ln w="9525">
              <a:solidFill>
                <a:srgbClr val="307EB2"/>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31185" y="3139913"/>
              <a:ext cx="3383280" cy="914400"/>
              <a:chOff x="331185" y="3139913"/>
              <a:chExt cx="3383280" cy="914400"/>
            </a:xfrm>
          </p:grpSpPr>
          <p:sp>
            <p:nvSpPr>
              <p:cNvPr id="23" name="Rounded Rectangle 22"/>
              <p:cNvSpPr/>
              <p:nvPr/>
            </p:nvSpPr>
            <p:spPr>
              <a:xfrm>
                <a:off x="331185" y="3139913"/>
                <a:ext cx="3383280" cy="914400"/>
              </a:xfrm>
              <a:prstGeom prst="roundRect">
                <a:avLst>
                  <a:gd name="adj" fmla="val 8068"/>
                </a:avLst>
              </a:prstGeom>
              <a:solidFill>
                <a:schemeClr val="accent1">
                  <a:lumMod val="40000"/>
                  <a:lumOff val="60000"/>
                </a:schemeClr>
              </a:solidFill>
              <a:ln w="19050">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b="1">
                    <a:solidFill>
                      <a:schemeClr val="tx1">
                        <a:lumMod val="75000"/>
                        <a:lumOff val="25000"/>
                      </a:schemeClr>
                    </a:solidFill>
                    <a:cs typeface="Arial" pitchFamily="34" charset="0"/>
                  </a:rPr>
                  <a:t>DEVELOP &amp; PROTOTYPE ON THE DESKTOP</a:t>
                </a:r>
                <a:endParaRPr lang="en-US" sz="1100" b="1">
                  <a:solidFill>
                    <a:schemeClr val="tx1">
                      <a:lumMod val="75000"/>
                      <a:lumOff val="25000"/>
                    </a:schemeClr>
                  </a:solidFill>
                  <a:latin typeface="+mj-lt"/>
                  <a:cs typeface="Arial" pitchFamily="34" charset="0"/>
                </a:endParaRPr>
              </a:p>
            </p:txBody>
          </p:sp>
          <p:sp>
            <p:nvSpPr>
              <p:cNvPr id="76" name="Rounded Rectangle 75"/>
              <p:cNvSpPr/>
              <p:nvPr/>
            </p:nvSpPr>
            <p:spPr>
              <a:xfrm>
                <a:off x="331185" y="3487385"/>
                <a:ext cx="3383280" cy="566928"/>
              </a:xfrm>
              <a:prstGeom prst="roundRect">
                <a:avLst/>
              </a:prstGeom>
              <a:solidFill>
                <a:srgbClr val="125687"/>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6" b="1">
                    <a:solidFill>
                      <a:schemeClr val="bg1"/>
                    </a:solidFill>
                    <a:latin typeface="Arial Narrow" panose="020B0606020202030204" pitchFamily="34" charset="0"/>
                    <a:cs typeface="Arial" pitchFamily="34" charset="0"/>
                  </a:rPr>
                  <a:t>Adapt traditional processing tools or learn new tools to work with Big Data</a:t>
                </a:r>
              </a:p>
            </p:txBody>
          </p:sp>
        </p:grpSp>
      </p:grpSp>
      <p:grpSp>
        <p:nvGrpSpPr>
          <p:cNvPr id="14" name="Group 13"/>
          <p:cNvGrpSpPr/>
          <p:nvPr/>
        </p:nvGrpSpPr>
        <p:grpSpPr>
          <a:xfrm>
            <a:off x="7768253" y="3057096"/>
            <a:ext cx="3098432" cy="1040183"/>
            <a:chOff x="7772400" y="3056173"/>
            <a:chExt cx="3106116" cy="1042763"/>
          </a:xfrm>
        </p:grpSpPr>
        <p:grpSp>
          <p:nvGrpSpPr>
            <p:cNvPr id="7" name="Group 6"/>
            <p:cNvGrpSpPr/>
            <p:nvPr/>
          </p:nvGrpSpPr>
          <p:grpSpPr>
            <a:xfrm>
              <a:off x="8135316" y="3056173"/>
              <a:ext cx="2743200" cy="914400"/>
              <a:chOff x="8135316" y="3056173"/>
              <a:chExt cx="2743200" cy="914400"/>
            </a:xfrm>
          </p:grpSpPr>
          <p:sp>
            <p:nvSpPr>
              <p:cNvPr id="25" name="Rounded Rectangle 24"/>
              <p:cNvSpPr/>
              <p:nvPr/>
            </p:nvSpPr>
            <p:spPr>
              <a:xfrm>
                <a:off x="8135316" y="3056173"/>
                <a:ext cx="2743200" cy="914400"/>
              </a:xfrm>
              <a:prstGeom prst="roundRect">
                <a:avLst>
                  <a:gd name="adj" fmla="val 8068"/>
                </a:avLst>
              </a:prstGeom>
              <a:solidFill>
                <a:schemeClr val="accent1">
                  <a:lumMod val="40000"/>
                  <a:lumOff val="60000"/>
                </a:schemeClr>
              </a:solidFill>
              <a:ln w="19050">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97" b="1">
                    <a:solidFill>
                      <a:schemeClr val="tx1">
                        <a:lumMod val="75000"/>
                        <a:lumOff val="25000"/>
                      </a:schemeClr>
                    </a:solidFill>
                    <a:latin typeface="+mj-lt"/>
                    <a:cs typeface="Arial" pitchFamily="34" charset="0"/>
                  </a:rPr>
                  <a:t>SCALE PROBLEM SIZE</a:t>
                </a:r>
              </a:p>
            </p:txBody>
          </p:sp>
          <p:sp>
            <p:nvSpPr>
              <p:cNvPr id="80" name="Rounded Rectangle 79"/>
              <p:cNvSpPr/>
              <p:nvPr/>
            </p:nvSpPr>
            <p:spPr>
              <a:xfrm>
                <a:off x="8135316" y="3403645"/>
                <a:ext cx="2743200" cy="566928"/>
              </a:xfrm>
              <a:prstGeom prst="roundRect">
                <a:avLst/>
              </a:prstGeom>
              <a:solidFill>
                <a:srgbClr val="125687"/>
              </a:solidFill>
              <a:ln>
                <a:solidFill>
                  <a:srgbClr val="307E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6" b="1">
                    <a:latin typeface="Arial Narrow" panose="020B0606020202030204" pitchFamily="34" charset="0"/>
                    <a:cs typeface="Arial" pitchFamily="34" charset="0"/>
                  </a:rPr>
                  <a:t>To traditional clusters and Big Data systems like Hadoop </a:t>
                </a:r>
              </a:p>
            </p:txBody>
          </p:sp>
        </p:grpSp>
        <p:cxnSp>
          <p:nvCxnSpPr>
            <p:cNvPr id="92" name="Elbow Connector 91"/>
            <p:cNvCxnSpPr/>
            <p:nvPr/>
          </p:nvCxnSpPr>
          <p:spPr>
            <a:xfrm rot="5400000">
              <a:off x="7681731" y="3783273"/>
              <a:ext cx="406332" cy="224994"/>
            </a:xfrm>
            <a:prstGeom prst="bentConnector3">
              <a:avLst>
                <a:gd name="adj1" fmla="val -1325"/>
              </a:avLst>
            </a:prstGeom>
            <a:ln w="9525">
              <a:solidFill>
                <a:srgbClr val="307EB2"/>
              </a:solidFill>
              <a:tailEnd type="oval"/>
            </a:ln>
          </p:spPr>
          <p:style>
            <a:lnRef idx="1">
              <a:schemeClr val="accent1"/>
            </a:lnRef>
            <a:fillRef idx="0">
              <a:schemeClr val="accent1"/>
            </a:fillRef>
            <a:effectRef idx="0">
              <a:schemeClr val="accent1"/>
            </a:effectRef>
            <a:fontRef idx="minor">
              <a:schemeClr val="tx1"/>
            </a:fontRef>
          </p:style>
        </p:cxnSp>
      </p:grpSp>
      <p:sp>
        <p:nvSpPr>
          <p:cNvPr id="29" name="Arrow: Bent-Up 28">
            <a:extLst>
              <a:ext uri="{FF2B5EF4-FFF2-40B4-BE49-F238E27FC236}">
                <a16:creationId xmlns:a16="http://schemas.microsoft.com/office/drawing/2014/main" id="{17B81523-7F79-423C-AB62-FC95D648BEC8}"/>
              </a:ext>
            </a:extLst>
          </p:cNvPr>
          <p:cNvSpPr/>
          <p:nvPr/>
        </p:nvSpPr>
        <p:spPr>
          <a:xfrm>
            <a:off x="5430786" y="5233688"/>
            <a:ext cx="2699485" cy="413879"/>
          </a:xfrm>
          <a:prstGeom prst="bentUpArrow">
            <a:avLst>
              <a:gd name="adj1" fmla="val 25000"/>
              <a:gd name="adj2" fmla="val 28683"/>
              <a:gd name="adj3" fmla="val 50000"/>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Tree>
    <p:extLst>
      <p:ext uri="{BB962C8B-B14F-4D97-AF65-F5344CB8AC3E}">
        <p14:creationId xmlns:p14="http://schemas.microsoft.com/office/powerpoint/2010/main" val="209021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tall</a:t>
            </a:r>
            <a:r>
              <a:rPr lang="en-US"/>
              <a:t> arrays</a:t>
            </a:r>
            <a:endParaRPr lang="en-GB"/>
          </a:p>
        </p:txBody>
      </p:sp>
      <p:sp>
        <p:nvSpPr>
          <p:cNvPr id="3" name="Content Placeholder 2"/>
          <p:cNvSpPr>
            <a:spLocks noGrp="1"/>
          </p:cNvSpPr>
          <p:nvPr>
            <p:ph idx="1"/>
          </p:nvPr>
        </p:nvSpPr>
        <p:spPr/>
        <p:txBody>
          <a:bodyPr/>
          <a:lstStyle/>
          <a:p>
            <a:r>
              <a:rPr lang="en-GB"/>
              <a:t>Data type designed for data that doesn’t fit into memory</a:t>
            </a:r>
          </a:p>
          <a:p>
            <a:r>
              <a:rPr lang="en-GB"/>
              <a:t>Lots of observations (hence “tall”)</a:t>
            </a:r>
          </a:p>
          <a:p>
            <a:r>
              <a:rPr lang="en-GB"/>
              <a:t>Looks like a normal MATLAB array</a:t>
            </a:r>
          </a:p>
          <a:p>
            <a:pPr lvl="1"/>
            <a:r>
              <a:rPr lang="en-GB"/>
              <a:t>Supports numeric types, tables, datetimes, strings, etc.</a:t>
            </a:r>
          </a:p>
          <a:p>
            <a:pPr lvl="1"/>
            <a:r>
              <a:rPr lang="en-GB"/>
              <a:t>Supports several hundred functions for basic math, stats, indexing, etc.</a:t>
            </a:r>
          </a:p>
          <a:p>
            <a:pPr lvl="1"/>
            <a:r>
              <a:rPr lang="en-GB"/>
              <a:t>Statistics and Machine Learning Toolbox support </a:t>
            </a:r>
          </a:p>
          <a:p>
            <a:pPr marL="457194" lvl="1" indent="0">
              <a:buNone/>
            </a:pPr>
            <a:r>
              <a:rPr lang="en-GB"/>
              <a:t>    (clustering, classification, etc.)</a:t>
            </a:r>
          </a:p>
        </p:txBody>
      </p:sp>
      <p:grpSp>
        <p:nvGrpSpPr>
          <p:cNvPr id="5" name="Group 4"/>
          <p:cNvGrpSpPr/>
          <p:nvPr/>
        </p:nvGrpSpPr>
        <p:grpSpPr>
          <a:xfrm>
            <a:off x="11260833" y="1632066"/>
            <a:ext cx="372982" cy="4050165"/>
            <a:chOff x="7593087" y="980728"/>
            <a:chExt cx="576064" cy="5616624"/>
          </a:xfrm>
        </p:grpSpPr>
        <p:sp>
          <p:nvSpPr>
            <p:cNvPr id="6" name="Rounded Rectangle 5"/>
            <p:cNvSpPr/>
            <p:nvPr/>
          </p:nvSpPr>
          <p:spPr>
            <a:xfrm>
              <a:off x="7593087" y="980728"/>
              <a:ext cx="576064" cy="561662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1795" b="1">
                <a:latin typeface="Arial" pitchFamily="34" charset="0"/>
                <a:cs typeface="Arial" pitchFamily="34" charset="0"/>
              </a:endParaRPr>
            </a:p>
          </p:txBody>
        </p:sp>
        <p:grpSp>
          <p:nvGrpSpPr>
            <p:cNvPr id="7" name="Group 6"/>
            <p:cNvGrpSpPr/>
            <p:nvPr/>
          </p:nvGrpSpPr>
          <p:grpSpPr>
            <a:xfrm>
              <a:off x="7658312" y="1062028"/>
              <a:ext cx="447675" cy="5450808"/>
              <a:chOff x="8976237" y="1349706"/>
              <a:chExt cx="447675" cy="5450808"/>
            </a:xfrm>
          </p:grpSpPr>
          <p:pic>
            <p:nvPicPr>
              <p:cNvPr id="9" name="Picture 8"/>
              <p:cNvPicPr>
                <a:picLocks noChangeAspect="1"/>
              </p:cNvPicPr>
              <p:nvPr/>
            </p:nvPicPr>
            <p:blipFill>
              <a:blip r:embed="rId3"/>
              <a:stretch>
                <a:fillRect/>
              </a:stretch>
            </p:blipFill>
            <p:spPr>
              <a:xfrm>
                <a:off x="8976237" y="1349706"/>
                <a:ext cx="447675" cy="457200"/>
              </a:xfrm>
              <a:prstGeom prst="rect">
                <a:avLst/>
              </a:prstGeom>
            </p:spPr>
          </p:pic>
          <p:pic>
            <p:nvPicPr>
              <p:cNvPr id="10" name="Picture 9"/>
              <p:cNvPicPr>
                <a:picLocks noChangeAspect="1"/>
              </p:cNvPicPr>
              <p:nvPr/>
            </p:nvPicPr>
            <p:blipFill>
              <a:blip r:embed="rId4"/>
              <a:stretch>
                <a:fillRect/>
              </a:stretch>
            </p:blipFill>
            <p:spPr>
              <a:xfrm>
                <a:off x="8976237" y="6324264"/>
                <a:ext cx="447675" cy="476250"/>
              </a:xfrm>
              <a:prstGeom prst="rect">
                <a:avLst/>
              </a:prstGeom>
            </p:spPr>
          </p:pic>
          <p:pic>
            <p:nvPicPr>
              <p:cNvPr id="11" name="Picture 10"/>
              <p:cNvPicPr>
                <a:picLocks noChangeAspect="1"/>
              </p:cNvPicPr>
              <p:nvPr/>
            </p:nvPicPr>
            <p:blipFill>
              <a:blip r:embed="rId5"/>
              <a:stretch>
                <a:fillRect/>
              </a:stretch>
            </p:blipFill>
            <p:spPr>
              <a:xfrm>
                <a:off x="8976237" y="1896267"/>
                <a:ext cx="447675" cy="466725"/>
              </a:xfrm>
              <a:prstGeom prst="rect">
                <a:avLst/>
              </a:prstGeom>
            </p:spPr>
          </p:pic>
          <p:pic>
            <p:nvPicPr>
              <p:cNvPr id="12" name="Picture 11"/>
              <p:cNvPicPr>
                <a:picLocks noChangeAspect="1"/>
              </p:cNvPicPr>
              <p:nvPr/>
            </p:nvPicPr>
            <p:blipFill>
              <a:blip r:embed="rId5"/>
              <a:stretch>
                <a:fillRect/>
              </a:stretch>
            </p:blipFill>
            <p:spPr>
              <a:xfrm>
                <a:off x="8976237" y="2449767"/>
                <a:ext cx="447675" cy="466725"/>
              </a:xfrm>
              <a:prstGeom prst="rect">
                <a:avLst/>
              </a:prstGeom>
            </p:spPr>
          </p:pic>
          <p:pic>
            <p:nvPicPr>
              <p:cNvPr id="13" name="Picture 12"/>
              <p:cNvPicPr>
                <a:picLocks noChangeAspect="1"/>
              </p:cNvPicPr>
              <p:nvPr/>
            </p:nvPicPr>
            <p:blipFill>
              <a:blip r:embed="rId5"/>
              <a:stretch>
                <a:fillRect/>
              </a:stretch>
            </p:blipFill>
            <p:spPr>
              <a:xfrm>
                <a:off x="8976237" y="3003267"/>
                <a:ext cx="447675" cy="466725"/>
              </a:xfrm>
              <a:prstGeom prst="rect">
                <a:avLst/>
              </a:prstGeom>
            </p:spPr>
          </p:pic>
          <p:pic>
            <p:nvPicPr>
              <p:cNvPr id="14" name="Picture 13"/>
              <p:cNvPicPr>
                <a:picLocks noChangeAspect="1"/>
              </p:cNvPicPr>
              <p:nvPr/>
            </p:nvPicPr>
            <p:blipFill>
              <a:blip r:embed="rId5"/>
              <a:stretch>
                <a:fillRect/>
              </a:stretch>
            </p:blipFill>
            <p:spPr>
              <a:xfrm>
                <a:off x="8976237" y="3556767"/>
                <a:ext cx="447675" cy="466725"/>
              </a:xfrm>
              <a:prstGeom prst="rect">
                <a:avLst/>
              </a:prstGeom>
            </p:spPr>
          </p:pic>
          <p:pic>
            <p:nvPicPr>
              <p:cNvPr id="15" name="Picture 14"/>
              <p:cNvPicPr>
                <a:picLocks noChangeAspect="1"/>
              </p:cNvPicPr>
              <p:nvPr/>
            </p:nvPicPr>
            <p:blipFill>
              <a:blip r:embed="rId5"/>
              <a:stretch>
                <a:fillRect/>
              </a:stretch>
            </p:blipFill>
            <p:spPr>
              <a:xfrm>
                <a:off x="8976237" y="4110267"/>
                <a:ext cx="447675" cy="466725"/>
              </a:xfrm>
              <a:prstGeom prst="rect">
                <a:avLst/>
              </a:prstGeom>
            </p:spPr>
          </p:pic>
          <p:pic>
            <p:nvPicPr>
              <p:cNvPr id="16" name="Picture 15"/>
              <p:cNvPicPr>
                <a:picLocks noChangeAspect="1"/>
              </p:cNvPicPr>
              <p:nvPr/>
            </p:nvPicPr>
            <p:blipFill>
              <a:blip r:embed="rId5"/>
              <a:stretch>
                <a:fillRect/>
              </a:stretch>
            </p:blipFill>
            <p:spPr>
              <a:xfrm>
                <a:off x="8976237" y="4663768"/>
                <a:ext cx="447675" cy="466726"/>
              </a:xfrm>
              <a:prstGeom prst="rect">
                <a:avLst/>
              </a:prstGeom>
            </p:spPr>
          </p:pic>
          <p:pic>
            <p:nvPicPr>
              <p:cNvPr id="17" name="Picture 16"/>
              <p:cNvPicPr>
                <a:picLocks noChangeAspect="1"/>
              </p:cNvPicPr>
              <p:nvPr/>
            </p:nvPicPr>
            <p:blipFill>
              <a:blip r:embed="rId5"/>
              <a:stretch>
                <a:fillRect/>
              </a:stretch>
            </p:blipFill>
            <p:spPr>
              <a:xfrm>
                <a:off x="8976237" y="5217267"/>
                <a:ext cx="447675" cy="466725"/>
              </a:xfrm>
              <a:prstGeom prst="rect">
                <a:avLst/>
              </a:prstGeom>
            </p:spPr>
          </p:pic>
          <p:pic>
            <p:nvPicPr>
              <p:cNvPr id="18" name="Picture 17"/>
              <p:cNvPicPr>
                <a:picLocks noChangeAspect="1"/>
              </p:cNvPicPr>
              <p:nvPr/>
            </p:nvPicPr>
            <p:blipFill>
              <a:blip r:embed="rId5"/>
              <a:stretch>
                <a:fillRect/>
              </a:stretch>
            </p:blipFill>
            <p:spPr>
              <a:xfrm>
                <a:off x="8976237" y="5770767"/>
                <a:ext cx="447675" cy="466725"/>
              </a:xfrm>
              <a:prstGeom prst="rect">
                <a:avLst/>
              </a:prstGeom>
            </p:spPr>
          </p:pic>
        </p:grpSp>
      </p:grpSp>
      <p:sp>
        <p:nvSpPr>
          <p:cNvPr id="8" name="TextBox 7">
            <a:extLst>
              <a:ext uri="{FF2B5EF4-FFF2-40B4-BE49-F238E27FC236}">
                <a16:creationId xmlns:a16="http://schemas.microsoft.com/office/drawing/2014/main" id="{96FAE8D3-69CF-48EF-8056-25BCCD056C75}"/>
              </a:ext>
            </a:extLst>
          </p:cNvPr>
          <p:cNvSpPr txBox="1"/>
          <p:nvPr/>
        </p:nvSpPr>
        <p:spPr>
          <a:xfrm>
            <a:off x="0" y="6488668"/>
            <a:ext cx="2639616" cy="369332"/>
          </a:xfrm>
          <a:prstGeom prst="rect">
            <a:avLst/>
          </a:prstGeom>
          <a:noFill/>
        </p:spPr>
        <p:txBody>
          <a:bodyPr wrap="square" rtlCol="0">
            <a:spAutoFit/>
          </a:bodyPr>
          <a:lstStyle/>
          <a:p>
            <a:r>
              <a:rPr lang="en-US">
                <a:latin typeface="Arial" pitchFamily="34" charset="0"/>
                <a:cs typeface="Arial" pitchFamily="34" charset="0"/>
                <a:hlinkClick r:id="rId6"/>
              </a:rPr>
              <a:t>Working with tall arrays</a:t>
            </a:r>
            <a:endParaRPr lang="en-US">
              <a:latin typeface="Arial" pitchFamily="34" charset="0"/>
              <a:cs typeface="Arial" pitchFamily="34" charset="0"/>
            </a:endParaRPr>
          </a:p>
        </p:txBody>
      </p:sp>
    </p:spTree>
    <p:extLst>
      <p:ext uri="{BB962C8B-B14F-4D97-AF65-F5344CB8AC3E}">
        <p14:creationId xmlns:p14="http://schemas.microsoft.com/office/powerpoint/2010/main" val="3333715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Use </a:t>
            </a:r>
            <a:r>
              <a:rPr lang="en-US" b="1">
                <a:latin typeface="Courier New" panose="02070309020205020404" pitchFamily="49" charset="0"/>
                <a:cs typeface="Courier New" panose="02070309020205020404" pitchFamily="49" charset="0"/>
              </a:rPr>
              <a:t>tall</a:t>
            </a:r>
            <a:r>
              <a:rPr lang="en-US"/>
              <a:t> arrays for big data</a:t>
            </a:r>
            <a:endParaRPr lang="en-US">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28BDEB63-F488-E451-7911-AAC4AA1C473E}"/>
              </a:ext>
            </a:extLst>
          </p:cNvPr>
          <p:cNvSpPr txBox="1"/>
          <p:nvPr/>
        </p:nvSpPr>
        <p:spPr>
          <a:xfrm>
            <a:off x="0" y="6488668"/>
            <a:ext cx="310038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tall_getting_started</a:t>
            </a:r>
            <a:endParaRPr lang="en-US" b="1">
              <a:latin typeface="Courier New" panose="02070309020205020404" pitchFamily="49" charset="0"/>
              <a:cs typeface="Courier New" panose="02070309020205020404" pitchFamily="49" charset="0"/>
            </a:endParaRPr>
          </a:p>
        </p:txBody>
      </p:sp>
      <p:pic>
        <p:nvPicPr>
          <p:cNvPr id="11" name="Content Placeholder 10">
            <a:extLst>
              <a:ext uri="{FF2B5EF4-FFF2-40B4-BE49-F238E27FC236}">
                <a16:creationId xmlns:a16="http://schemas.microsoft.com/office/drawing/2014/main" id="{D04BB68F-7BAF-89E8-AD5A-D92C845C10F9}"/>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0508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342EE-2B44-4317-B17B-F127E18A00A0}"/>
              </a:ext>
            </a:extLst>
          </p:cNvPr>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distributed</a:t>
            </a:r>
            <a:r>
              <a:rPr lang="en-US"/>
              <a:t> arrays</a:t>
            </a:r>
          </a:p>
        </p:txBody>
      </p:sp>
      <p:sp>
        <p:nvSpPr>
          <p:cNvPr id="6" name="Content Placeholder 5">
            <a:extLst>
              <a:ext uri="{FF2B5EF4-FFF2-40B4-BE49-F238E27FC236}">
                <a16:creationId xmlns:a16="http://schemas.microsoft.com/office/drawing/2014/main" id="{19631800-F447-45E0-B4F5-2A705FFDC313}"/>
              </a:ext>
            </a:extLst>
          </p:cNvPr>
          <p:cNvSpPr>
            <a:spLocks noGrp="1"/>
          </p:cNvSpPr>
          <p:nvPr>
            <p:ph idx="1"/>
          </p:nvPr>
        </p:nvSpPr>
        <p:spPr/>
        <p:txBody>
          <a:bodyPr/>
          <a:lstStyle/>
          <a:p>
            <a:pPr marL="342900" lvl="1" indent="-342900">
              <a:buSzPct val="75000"/>
              <a:buFont typeface="Wingdings" pitchFamily="2" charset="2"/>
              <a:buChar char="§"/>
            </a:pPr>
            <a:r>
              <a:rPr lang="en-US" sz="2400"/>
              <a:t>Distribute large matrices across workers running on a cluster</a:t>
            </a:r>
          </a:p>
          <a:p>
            <a:pPr marL="342900" lvl="1" indent="-342900">
              <a:buSzPct val="75000"/>
              <a:buFont typeface="Wingdings" pitchFamily="2" charset="2"/>
              <a:buChar char="§"/>
            </a:pPr>
            <a:r>
              <a:rPr lang="en-US" sz="2400"/>
              <a:t>Support includes matrix manipulation, linear algebra, and signal processing</a:t>
            </a:r>
          </a:p>
          <a:p>
            <a:pPr marL="342900" lvl="1" indent="-342900">
              <a:buSzPct val="75000"/>
              <a:buFont typeface="Wingdings" pitchFamily="2" charset="2"/>
              <a:buChar char="§"/>
            </a:pPr>
            <a:r>
              <a:rPr lang="en-US" sz="2400"/>
              <a:t>Several hundred MATLAB functions overloaded for distributed arrays</a:t>
            </a:r>
          </a:p>
          <a:p>
            <a:pPr marL="342900" lvl="1" indent="-342900">
              <a:buSzPct val="75000"/>
              <a:buFont typeface="Wingdings" pitchFamily="2" charset="2"/>
              <a:buChar char="§"/>
            </a:pPr>
            <a:endParaRPr lang="en-US" sz="2400"/>
          </a:p>
          <a:p>
            <a:endParaRPr lang="en-US"/>
          </a:p>
        </p:txBody>
      </p:sp>
      <p:grpSp>
        <p:nvGrpSpPr>
          <p:cNvPr id="7" name="Group 6">
            <a:extLst>
              <a:ext uri="{FF2B5EF4-FFF2-40B4-BE49-F238E27FC236}">
                <a16:creationId xmlns:a16="http://schemas.microsoft.com/office/drawing/2014/main" id="{AE81DC93-D38E-4FB5-81BF-92E31961123C}"/>
              </a:ext>
            </a:extLst>
          </p:cNvPr>
          <p:cNvGrpSpPr/>
          <p:nvPr/>
        </p:nvGrpSpPr>
        <p:grpSpPr>
          <a:xfrm>
            <a:off x="1918991" y="2983108"/>
            <a:ext cx="6900874" cy="3391606"/>
            <a:chOff x="1918991" y="3222948"/>
            <a:chExt cx="6900874" cy="3391606"/>
          </a:xfrm>
        </p:grpSpPr>
        <p:grpSp>
          <p:nvGrpSpPr>
            <p:cNvPr id="8" name="Group 7">
              <a:extLst>
                <a:ext uri="{FF2B5EF4-FFF2-40B4-BE49-F238E27FC236}">
                  <a16:creationId xmlns:a16="http://schemas.microsoft.com/office/drawing/2014/main" id="{8B132C39-4372-4D64-8632-A53E6B3F0E43}"/>
                </a:ext>
              </a:extLst>
            </p:cNvPr>
            <p:cNvGrpSpPr/>
            <p:nvPr/>
          </p:nvGrpSpPr>
          <p:grpSpPr>
            <a:xfrm>
              <a:off x="6229564" y="3222948"/>
              <a:ext cx="2590301" cy="3083829"/>
              <a:chOff x="6099372" y="3164571"/>
              <a:chExt cx="2590301" cy="3083829"/>
            </a:xfrm>
          </p:grpSpPr>
          <p:grpSp>
            <p:nvGrpSpPr>
              <p:cNvPr id="15" name="Group 78">
                <a:extLst>
                  <a:ext uri="{FF2B5EF4-FFF2-40B4-BE49-F238E27FC236}">
                    <a16:creationId xmlns:a16="http://schemas.microsoft.com/office/drawing/2014/main" id="{54855A7D-ED3D-40CF-A4B5-8F45C2931C44}"/>
                  </a:ext>
                </a:extLst>
              </p:cNvPr>
              <p:cNvGrpSpPr>
                <a:grpSpLocks/>
              </p:cNvGrpSpPr>
              <p:nvPr/>
            </p:nvGrpSpPr>
            <p:grpSpPr bwMode="auto">
              <a:xfrm>
                <a:off x="6288907" y="5440877"/>
                <a:ext cx="568603" cy="580905"/>
                <a:chOff x="2626" y="688"/>
                <a:chExt cx="508" cy="510"/>
              </a:xfrm>
              <a:noFill/>
            </p:grpSpPr>
            <p:sp>
              <p:nvSpPr>
                <p:cNvPr id="51" name="Text Box 79">
                  <a:extLst>
                    <a:ext uri="{FF2B5EF4-FFF2-40B4-BE49-F238E27FC236}">
                      <a16:creationId xmlns:a16="http://schemas.microsoft.com/office/drawing/2014/main" id="{DFBD345E-EA92-42CA-A0EF-3504BB537670}"/>
                    </a:ext>
                  </a:extLst>
                </p:cNvPr>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11</a:t>
                  </a:r>
                </a:p>
              </p:txBody>
            </p:sp>
            <p:sp>
              <p:nvSpPr>
                <p:cNvPr id="52" name="Text Box 80">
                  <a:extLst>
                    <a:ext uri="{FF2B5EF4-FFF2-40B4-BE49-F238E27FC236}">
                      <a16:creationId xmlns:a16="http://schemas.microsoft.com/office/drawing/2014/main" id="{8908AEE2-0163-4DD3-ACFD-067E5AD2BCE7}"/>
                    </a:ext>
                  </a:extLst>
                </p:cNvPr>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26</a:t>
                  </a:r>
                </a:p>
              </p:txBody>
            </p:sp>
            <p:sp>
              <p:nvSpPr>
                <p:cNvPr id="53" name="Text Box 81">
                  <a:extLst>
                    <a:ext uri="{FF2B5EF4-FFF2-40B4-BE49-F238E27FC236}">
                      <a16:creationId xmlns:a16="http://schemas.microsoft.com/office/drawing/2014/main" id="{287E7377-23B8-46CA-9625-49D3E7809C1A}"/>
                    </a:ext>
                  </a:extLst>
                </p:cNvPr>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41</a:t>
                  </a:r>
                </a:p>
              </p:txBody>
            </p:sp>
            <p:sp>
              <p:nvSpPr>
                <p:cNvPr id="54" name="Text Box 82">
                  <a:extLst>
                    <a:ext uri="{FF2B5EF4-FFF2-40B4-BE49-F238E27FC236}">
                      <a16:creationId xmlns:a16="http://schemas.microsoft.com/office/drawing/2014/main" id="{2F0BA384-72D6-4283-A377-8FFC1FE096C1}"/>
                    </a:ext>
                  </a:extLst>
                </p:cNvPr>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12</a:t>
                  </a:r>
                </a:p>
              </p:txBody>
            </p:sp>
            <p:sp>
              <p:nvSpPr>
                <p:cNvPr id="55" name="Text Box 83">
                  <a:extLst>
                    <a:ext uri="{FF2B5EF4-FFF2-40B4-BE49-F238E27FC236}">
                      <a16:creationId xmlns:a16="http://schemas.microsoft.com/office/drawing/2014/main" id="{B6B1D1B4-16E1-43E1-85A2-5521484A9387}"/>
                    </a:ext>
                  </a:extLst>
                </p:cNvPr>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27</a:t>
                  </a:r>
                </a:p>
              </p:txBody>
            </p:sp>
            <p:sp>
              <p:nvSpPr>
                <p:cNvPr id="56" name="Text Box 84">
                  <a:extLst>
                    <a:ext uri="{FF2B5EF4-FFF2-40B4-BE49-F238E27FC236}">
                      <a16:creationId xmlns:a16="http://schemas.microsoft.com/office/drawing/2014/main" id="{BFBF3D12-B0AC-4003-91D1-6F9CF196EE71}"/>
                    </a:ext>
                  </a:extLst>
                </p:cNvPr>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42</a:t>
                  </a:r>
                </a:p>
              </p:txBody>
            </p:sp>
            <p:sp>
              <p:nvSpPr>
                <p:cNvPr id="57" name="Text Box 85">
                  <a:extLst>
                    <a:ext uri="{FF2B5EF4-FFF2-40B4-BE49-F238E27FC236}">
                      <a16:creationId xmlns:a16="http://schemas.microsoft.com/office/drawing/2014/main" id="{53D3C8B5-1F1B-4526-A953-8DD6984751D6}"/>
                    </a:ext>
                  </a:extLst>
                </p:cNvPr>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13</a:t>
                  </a:r>
                </a:p>
              </p:txBody>
            </p:sp>
            <p:sp>
              <p:nvSpPr>
                <p:cNvPr id="58" name="Text Box 86">
                  <a:extLst>
                    <a:ext uri="{FF2B5EF4-FFF2-40B4-BE49-F238E27FC236}">
                      <a16:creationId xmlns:a16="http://schemas.microsoft.com/office/drawing/2014/main" id="{27C7421C-6282-43EF-93BB-7B595DB0ACD9}"/>
                    </a:ext>
                  </a:extLst>
                </p:cNvPr>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28</a:t>
                  </a:r>
                </a:p>
              </p:txBody>
            </p:sp>
            <p:sp>
              <p:nvSpPr>
                <p:cNvPr id="59" name="Text Box 87">
                  <a:extLst>
                    <a:ext uri="{FF2B5EF4-FFF2-40B4-BE49-F238E27FC236}">
                      <a16:creationId xmlns:a16="http://schemas.microsoft.com/office/drawing/2014/main" id="{5B75F18A-FE83-4BBD-9D9E-6993BB106238}"/>
                    </a:ext>
                  </a:extLst>
                </p:cNvPr>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43</a:t>
                  </a:r>
                </a:p>
              </p:txBody>
            </p:sp>
          </p:grpSp>
          <p:pic>
            <p:nvPicPr>
              <p:cNvPr id="16" name="Picture 15">
                <a:extLst>
                  <a:ext uri="{FF2B5EF4-FFF2-40B4-BE49-F238E27FC236}">
                    <a16:creationId xmlns:a16="http://schemas.microsoft.com/office/drawing/2014/main" id="{DA5A6CA8-C242-4CA0-AD12-CBC73CDCF8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545384" y="5663743"/>
                <a:ext cx="275203" cy="135173"/>
              </a:xfrm>
              <a:prstGeom prst="rect">
                <a:avLst/>
              </a:prstGeom>
            </p:spPr>
          </p:pic>
          <p:sp>
            <p:nvSpPr>
              <p:cNvPr id="17" name="Rectangle 16">
                <a:extLst>
                  <a:ext uri="{FF2B5EF4-FFF2-40B4-BE49-F238E27FC236}">
                    <a16:creationId xmlns:a16="http://schemas.microsoft.com/office/drawing/2014/main" id="{7C43D4E9-6578-4457-8B4F-F5A1C2FDDD93}"/>
                  </a:ext>
                </a:extLst>
              </p:cNvPr>
              <p:cNvSpPr/>
              <p:nvPr/>
            </p:nvSpPr>
            <p:spPr>
              <a:xfrm>
                <a:off x="6958303" y="5425712"/>
                <a:ext cx="590091" cy="61568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a:latin typeface="Arial" pitchFamily="34" charset="0"/>
                  <a:cs typeface="Arial" pitchFamily="34" charset="0"/>
                </a:endParaRPr>
              </a:p>
            </p:txBody>
          </p:sp>
          <p:sp>
            <p:nvSpPr>
              <p:cNvPr id="18" name="Rectangle 17">
                <a:extLst>
                  <a:ext uri="{FF2B5EF4-FFF2-40B4-BE49-F238E27FC236}">
                    <a16:creationId xmlns:a16="http://schemas.microsoft.com/office/drawing/2014/main" id="{EA96D17C-9576-4474-8E15-D01742F7E227}"/>
                  </a:ext>
                </a:extLst>
              </p:cNvPr>
              <p:cNvSpPr/>
              <p:nvPr/>
            </p:nvSpPr>
            <p:spPr>
              <a:xfrm>
                <a:off x="7881239" y="5423485"/>
                <a:ext cx="590091" cy="61568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a:latin typeface="Arial" pitchFamily="34" charset="0"/>
                  <a:cs typeface="Arial" pitchFamily="34" charset="0"/>
                </a:endParaRPr>
              </a:p>
            </p:txBody>
          </p:sp>
          <p:grpSp>
            <p:nvGrpSpPr>
              <p:cNvPr id="19" name="Group 18">
                <a:extLst>
                  <a:ext uri="{FF2B5EF4-FFF2-40B4-BE49-F238E27FC236}">
                    <a16:creationId xmlns:a16="http://schemas.microsoft.com/office/drawing/2014/main" id="{342A7318-69EB-448C-80E7-1056617574CE}"/>
                  </a:ext>
                </a:extLst>
              </p:cNvPr>
              <p:cNvGrpSpPr/>
              <p:nvPr/>
            </p:nvGrpSpPr>
            <p:grpSpPr>
              <a:xfrm>
                <a:off x="6099372" y="3164571"/>
                <a:ext cx="2590301" cy="3083829"/>
                <a:chOff x="6099372" y="3164571"/>
                <a:chExt cx="2590301" cy="3083829"/>
              </a:xfrm>
            </p:grpSpPr>
            <p:grpSp>
              <p:nvGrpSpPr>
                <p:cNvPr id="20" name="Group 19">
                  <a:extLst>
                    <a:ext uri="{FF2B5EF4-FFF2-40B4-BE49-F238E27FC236}">
                      <a16:creationId xmlns:a16="http://schemas.microsoft.com/office/drawing/2014/main" id="{F3F53B00-129A-4CFA-AB60-CC039A038471}"/>
                    </a:ext>
                  </a:extLst>
                </p:cNvPr>
                <p:cNvGrpSpPr/>
                <p:nvPr/>
              </p:nvGrpSpPr>
              <p:grpSpPr>
                <a:xfrm>
                  <a:off x="6194638" y="3164571"/>
                  <a:ext cx="2321468" cy="1991396"/>
                  <a:chOff x="3256054" y="4606835"/>
                  <a:chExt cx="2143020" cy="1764791"/>
                </a:xfrm>
              </p:grpSpPr>
              <p:grpSp>
                <p:nvGrpSpPr>
                  <p:cNvPr id="46" name="Group 45">
                    <a:extLst>
                      <a:ext uri="{FF2B5EF4-FFF2-40B4-BE49-F238E27FC236}">
                        <a16:creationId xmlns:a16="http://schemas.microsoft.com/office/drawing/2014/main" id="{E0858555-9CFB-4FC4-836B-D54157456D82}"/>
                      </a:ext>
                    </a:extLst>
                  </p:cNvPr>
                  <p:cNvGrpSpPr/>
                  <p:nvPr/>
                </p:nvGrpSpPr>
                <p:grpSpPr>
                  <a:xfrm>
                    <a:off x="3256054" y="4606835"/>
                    <a:ext cx="2143020" cy="1764791"/>
                    <a:chOff x="1051719" y="1862328"/>
                    <a:chExt cx="2143020" cy="1764791"/>
                  </a:xfrm>
                </p:grpSpPr>
                <p:pic>
                  <p:nvPicPr>
                    <p:cNvPr id="48" name="Picture 47">
                      <a:extLst>
                        <a:ext uri="{FF2B5EF4-FFF2-40B4-BE49-F238E27FC236}">
                          <a16:creationId xmlns:a16="http://schemas.microsoft.com/office/drawing/2014/main" id="{75D52B11-3192-49F0-85BA-0BE28A468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719" y="1862328"/>
                      <a:ext cx="695220" cy="1764791"/>
                    </a:xfrm>
                    <a:prstGeom prst="rect">
                      <a:avLst/>
                    </a:prstGeom>
                  </p:spPr>
                </p:pic>
                <p:pic>
                  <p:nvPicPr>
                    <p:cNvPr id="49" name="Picture 48">
                      <a:extLst>
                        <a:ext uri="{FF2B5EF4-FFF2-40B4-BE49-F238E27FC236}">
                          <a16:creationId xmlns:a16="http://schemas.microsoft.com/office/drawing/2014/main" id="{E8D42A50-4A6D-4639-99DD-A03DABD30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5619" y="1862328"/>
                      <a:ext cx="695220" cy="1764791"/>
                    </a:xfrm>
                    <a:prstGeom prst="rect">
                      <a:avLst/>
                    </a:prstGeom>
                  </p:spPr>
                </p:pic>
                <p:pic>
                  <p:nvPicPr>
                    <p:cNvPr id="50" name="Picture 49">
                      <a:extLst>
                        <a:ext uri="{FF2B5EF4-FFF2-40B4-BE49-F238E27FC236}">
                          <a16:creationId xmlns:a16="http://schemas.microsoft.com/office/drawing/2014/main" id="{3352B173-2F61-4C6B-AE0F-3A470E070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9519" y="1862328"/>
                      <a:ext cx="695220" cy="1764791"/>
                    </a:xfrm>
                    <a:prstGeom prst="rect">
                      <a:avLst/>
                    </a:prstGeom>
                  </p:spPr>
                </p:pic>
              </p:grpSp>
              <p:pic>
                <p:nvPicPr>
                  <p:cNvPr id="47" name="Picture 46">
                    <a:extLst>
                      <a:ext uri="{FF2B5EF4-FFF2-40B4-BE49-F238E27FC236}">
                        <a16:creationId xmlns:a16="http://schemas.microsoft.com/office/drawing/2014/main" id="{3B0942A4-F7CB-494A-B6CF-5864D1F40D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6946" y="5292579"/>
                    <a:ext cx="1504312" cy="393302"/>
                  </a:xfrm>
                  <a:prstGeom prst="rect">
                    <a:avLst/>
                  </a:prstGeom>
                </p:spPr>
              </p:pic>
            </p:grpSp>
            <p:grpSp>
              <p:nvGrpSpPr>
                <p:cNvPr id="21" name="Group 78">
                  <a:extLst>
                    <a:ext uri="{FF2B5EF4-FFF2-40B4-BE49-F238E27FC236}">
                      <a16:creationId xmlns:a16="http://schemas.microsoft.com/office/drawing/2014/main" id="{FE345D16-AB15-4F07-9DD3-A1C4AF74A105}"/>
                    </a:ext>
                  </a:extLst>
                </p:cNvPr>
                <p:cNvGrpSpPr>
                  <a:grpSpLocks/>
                </p:cNvGrpSpPr>
                <p:nvPr/>
              </p:nvGrpSpPr>
              <p:grpSpPr bwMode="auto">
                <a:xfrm>
                  <a:off x="6953417" y="5440877"/>
                  <a:ext cx="568603" cy="580905"/>
                  <a:chOff x="2626" y="688"/>
                  <a:chExt cx="508" cy="510"/>
                </a:xfrm>
                <a:noFill/>
              </p:grpSpPr>
              <p:sp>
                <p:nvSpPr>
                  <p:cNvPr id="37" name="Text Box 79">
                    <a:extLst>
                      <a:ext uri="{FF2B5EF4-FFF2-40B4-BE49-F238E27FC236}">
                        <a16:creationId xmlns:a16="http://schemas.microsoft.com/office/drawing/2014/main" id="{28C0AB7E-E26B-4EB3-9057-0131D1AC9A8E}"/>
                      </a:ext>
                    </a:extLst>
                  </p:cNvPr>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15</a:t>
                    </a:r>
                  </a:p>
                </p:txBody>
              </p:sp>
              <p:sp>
                <p:nvSpPr>
                  <p:cNvPr id="38" name="Text Box 80">
                    <a:extLst>
                      <a:ext uri="{FF2B5EF4-FFF2-40B4-BE49-F238E27FC236}">
                        <a16:creationId xmlns:a16="http://schemas.microsoft.com/office/drawing/2014/main" id="{05FEDE48-9222-499A-A62F-B3D622DF0475}"/>
                      </a:ext>
                    </a:extLst>
                  </p:cNvPr>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30</a:t>
                    </a:r>
                  </a:p>
                </p:txBody>
              </p:sp>
              <p:sp>
                <p:nvSpPr>
                  <p:cNvPr id="39" name="Text Box 81">
                    <a:extLst>
                      <a:ext uri="{FF2B5EF4-FFF2-40B4-BE49-F238E27FC236}">
                        <a16:creationId xmlns:a16="http://schemas.microsoft.com/office/drawing/2014/main" id="{BF49E69B-ED3B-42A9-813D-FC87DADC3AED}"/>
                      </a:ext>
                    </a:extLst>
                  </p:cNvPr>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45</a:t>
                    </a:r>
                  </a:p>
                </p:txBody>
              </p:sp>
              <p:sp>
                <p:nvSpPr>
                  <p:cNvPr id="40" name="Text Box 82">
                    <a:extLst>
                      <a:ext uri="{FF2B5EF4-FFF2-40B4-BE49-F238E27FC236}">
                        <a16:creationId xmlns:a16="http://schemas.microsoft.com/office/drawing/2014/main" id="{82D957BD-1347-418A-8D20-4CE70BBA5269}"/>
                      </a:ext>
                    </a:extLst>
                  </p:cNvPr>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16</a:t>
                    </a:r>
                  </a:p>
                </p:txBody>
              </p:sp>
              <p:sp>
                <p:nvSpPr>
                  <p:cNvPr id="41" name="Text Box 83">
                    <a:extLst>
                      <a:ext uri="{FF2B5EF4-FFF2-40B4-BE49-F238E27FC236}">
                        <a16:creationId xmlns:a16="http://schemas.microsoft.com/office/drawing/2014/main" id="{300A7F08-45A9-4E3F-B69A-85874F8EFDC4}"/>
                      </a:ext>
                    </a:extLst>
                  </p:cNvPr>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31</a:t>
                    </a:r>
                  </a:p>
                </p:txBody>
              </p:sp>
              <p:sp>
                <p:nvSpPr>
                  <p:cNvPr id="42" name="Text Box 84">
                    <a:extLst>
                      <a:ext uri="{FF2B5EF4-FFF2-40B4-BE49-F238E27FC236}">
                        <a16:creationId xmlns:a16="http://schemas.microsoft.com/office/drawing/2014/main" id="{D58CAE2E-E666-4EE8-9A50-7BE268E21387}"/>
                      </a:ext>
                    </a:extLst>
                  </p:cNvPr>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46</a:t>
                    </a:r>
                  </a:p>
                </p:txBody>
              </p:sp>
              <p:sp>
                <p:nvSpPr>
                  <p:cNvPr id="43" name="Text Box 85">
                    <a:extLst>
                      <a:ext uri="{FF2B5EF4-FFF2-40B4-BE49-F238E27FC236}">
                        <a16:creationId xmlns:a16="http://schemas.microsoft.com/office/drawing/2014/main" id="{5B6FB8C4-E35A-4AC9-924E-71090DA23750}"/>
                      </a:ext>
                    </a:extLst>
                  </p:cNvPr>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17</a:t>
                    </a:r>
                  </a:p>
                </p:txBody>
              </p:sp>
              <p:sp>
                <p:nvSpPr>
                  <p:cNvPr id="44" name="Text Box 86">
                    <a:extLst>
                      <a:ext uri="{FF2B5EF4-FFF2-40B4-BE49-F238E27FC236}">
                        <a16:creationId xmlns:a16="http://schemas.microsoft.com/office/drawing/2014/main" id="{AB93DEC5-6054-45A9-8F2F-B31A599E0650}"/>
                      </a:ext>
                    </a:extLst>
                  </p:cNvPr>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32</a:t>
                    </a:r>
                  </a:p>
                </p:txBody>
              </p:sp>
              <p:sp>
                <p:nvSpPr>
                  <p:cNvPr id="45" name="Text Box 87">
                    <a:extLst>
                      <a:ext uri="{FF2B5EF4-FFF2-40B4-BE49-F238E27FC236}">
                        <a16:creationId xmlns:a16="http://schemas.microsoft.com/office/drawing/2014/main" id="{1FCD5065-5878-4C50-A9FF-8A50E2782A78}"/>
                      </a:ext>
                    </a:extLst>
                  </p:cNvPr>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47</a:t>
                    </a:r>
                  </a:p>
                </p:txBody>
              </p:sp>
            </p:grpSp>
            <p:grpSp>
              <p:nvGrpSpPr>
                <p:cNvPr id="22" name="Group 78">
                  <a:extLst>
                    <a:ext uri="{FF2B5EF4-FFF2-40B4-BE49-F238E27FC236}">
                      <a16:creationId xmlns:a16="http://schemas.microsoft.com/office/drawing/2014/main" id="{D8E7BC01-48DE-4376-AF69-0BF0BCD67811}"/>
                    </a:ext>
                  </a:extLst>
                </p:cNvPr>
                <p:cNvGrpSpPr>
                  <a:grpSpLocks/>
                </p:cNvGrpSpPr>
                <p:nvPr/>
              </p:nvGrpSpPr>
              <p:grpSpPr bwMode="auto">
                <a:xfrm>
                  <a:off x="7898798" y="5427819"/>
                  <a:ext cx="568603" cy="580905"/>
                  <a:chOff x="2626" y="688"/>
                  <a:chExt cx="508" cy="510"/>
                </a:xfrm>
                <a:noFill/>
              </p:grpSpPr>
              <p:sp>
                <p:nvSpPr>
                  <p:cNvPr id="28" name="Text Box 79">
                    <a:extLst>
                      <a:ext uri="{FF2B5EF4-FFF2-40B4-BE49-F238E27FC236}">
                        <a16:creationId xmlns:a16="http://schemas.microsoft.com/office/drawing/2014/main" id="{F0AC25C9-780C-44CD-8EB7-9AFC8798AD3D}"/>
                      </a:ext>
                    </a:extLst>
                  </p:cNvPr>
                  <p:cNvSpPr txBox="1">
                    <a:spLocks noChangeAspect="1" noChangeArrowheads="1"/>
                  </p:cNvSpPr>
                  <p:nvPr/>
                </p:nvSpPr>
                <p:spPr bwMode="auto">
                  <a:xfrm>
                    <a:off x="2626"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20</a:t>
                    </a:r>
                  </a:p>
                </p:txBody>
              </p:sp>
              <p:sp>
                <p:nvSpPr>
                  <p:cNvPr id="29" name="Text Box 80">
                    <a:extLst>
                      <a:ext uri="{FF2B5EF4-FFF2-40B4-BE49-F238E27FC236}">
                        <a16:creationId xmlns:a16="http://schemas.microsoft.com/office/drawing/2014/main" id="{82A2D04D-D56F-4AC2-A0F8-43363CFB17AD}"/>
                      </a:ext>
                    </a:extLst>
                  </p:cNvPr>
                  <p:cNvSpPr txBox="1">
                    <a:spLocks noChangeAspect="1" noChangeArrowheads="1"/>
                  </p:cNvSpPr>
                  <p:nvPr/>
                </p:nvSpPr>
                <p:spPr bwMode="auto">
                  <a:xfrm>
                    <a:off x="2805"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35</a:t>
                    </a:r>
                  </a:p>
                </p:txBody>
              </p:sp>
              <p:sp>
                <p:nvSpPr>
                  <p:cNvPr id="30" name="Text Box 81">
                    <a:extLst>
                      <a:ext uri="{FF2B5EF4-FFF2-40B4-BE49-F238E27FC236}">
                        <a16:creationId xmlns:a16="http://schemas.microsoft.com/office/drawing/2014/main" id="{9DADC18A-6EEE-4FD5-8DEE-1981AA22F9FE}"/>
                      </a:ext>
                    </a:extLst>
                  </p:cNvPr>
                  <p:cNvSpPr txBox="1">
                    <a:spLocks noChangeAspect="1" noChangeArrowheads="1"/>
                  </p:cNvSpPr>
                  <p:nvPr/>
                </p:nvSpPr>
                <p:spPr bwMode="auto">
                  <a:xfrm>
                    <a:off x="2984" y="68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50</a:t>
                    </a:r>
                  </a:p>
                </p:txBody>
              </p:sp>
              <p:sp>
                <p:nvSpPr>
                  <p:cNvPr id="31" name="Text Box 82">
                    <a:extLst>
                      <a:ext uri="{FF2B5EF4-FFF2-40B4-BE49-F238E27FC236}">
                        <a16:creationId xmlns:a16="http://schemas.microsoft.com/office/drawing/2014/main" id="{5C665D04-BF5C-40DE-89AF-6EB07C922270}"/>
                      </a:ext>
                    </a:extLst>
                  </p:cNvPr>
                  <p:cNvSpPr txBox="1">
                    <a:spLocks noChangeAspect="1" noChangeArrowheads="1"/>
                  </p:cNvSpPr>
                  <p:nvPr/>
                </p:nvSpPr>
                <p:spPr bwMode="auto">
                  <a:xfrm>
                    <a:off x="2626"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21</a:t>
                    </a:r>
                  </a:p>
                </p:txBody>
              </p:sp>
              <p:sp>
                <p:nvSpPr>
                  <p:cNvPr id="32" name="Text Box 83">
                    <a:extLst>
                      <a:ext uri="{FF2B5EF4-FFF2-40B4-BE49-F238E27FC236}">
                        <a16:creationId xmlns:a16="http://schemas.microsoft.com/office/drawing/2014/main" id="{26A8A3EC-DBE5-44CD-B673-1B5DE107C0EB}"/>
                      </a:ext>
                    </a:extLst>
                  </p:cNvPr>
                  <p:cNvSpPr txBox="1">
                    <a:spLocks noChangeAspect="1" noChangeArrowheads="1"/>
                  </p:cNvSpPr>
                  <p:nvPr/>
                </p:nvSpPr>
                <p:spPr bwMode="auto">
                  <a:xfrm>
                    <a:off x="2805"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36</a:t>
                    </a:r>
                  </a:p>
                </p:txBody>
              </p:sp>
              <p:sp>
                <p:nvSpPr>
                  <p:cNvPr id="33" name="Text Box 84">
                    <a:extLst>
                      <a:ext uri="{FF2B5EF4-FFF2-40B4-BE49-F238E27FC236}">
                        <a16:creationId xmlns:a16="http://schemas.microsoft.com/office/drawing/2014/main" id="{7FF2450B-B943-4494-AB31-3E0A49CF3BB9}"/>
                      </a:ext>
                    </a:extLst>
                  </p:cNvPr>
                  <p:cNvSpPr txBox="1">
                    <a:spLocks noChangeAspect="1" noChangeArrowheads="1"/>
                  </p:cNvSpPr>
                  <p:nvPr/>
                </p:nvSpPr>
                <p:spPr bwMode="auto">
                  <a:xfrm>
                    <a:off x="2984" y="86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51</a:t>
                    </a:r>
                  </a:p>
                </p:txBody>
              </p:sp>
              <p:sp>
                <p:nvSpPr>
                  <p:cNvPr id="34" name="Text Box 85">
                    <a:extLst>
                      <a:ext uri="{FF2B5EF4-FFF2-40B4-BE49-F238E27FC236}">
                        <a16:creationId xmlns:a16="http://schemas.microsoft.com/office/drawing/2014/main" id="{9A49A726-51C2-4AB9-B5E4-C121FA9410CB}"/>
                      </a:ext>
                    </a:extLst>
                  </p:cNvPr>
                  <p:cNvSpPr txBox="1">
                    <a:spLocks noChangeAspect="1" noChangeArrowheads="1"/>
                  </p:cNvSpPr>
                  <p:nvPr/>
                </p:nvSpPr>
                <p:spPr bwMode="auto">
                  <a:xfrm>
                    <a:off x="2626"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rtl="0"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22</a:t>
                    </a:r>
                  </a:p>
                </p:txBody>
              </p:sp>
              <p:sp>
                <p:nvSpPr>
                  <p:cNvPr id="35" name="Text Box 86">
                    <a:extLst>
                      <a:ext uri="{FF2B5EF4-FFF2-40B4-BE49-F238E27FC236}">
                        <a16:creationId xmlns:a16="http://schemas.microsoft.com/office/drawing/2014/main" id="{2590433D-F796-489D-B398-2DBF71439D17}"/>
                      </a:ext>
                    </a:extLst>
                  </p:cNvPr>
                  <p:cNvSpPr txBox="1">
                    <a:spLocks noChangeAspect="1" noChangeArrowheads="1"/>
                  </p:cNvSpPr>
                  <p:nvPr/>
                </p:nvSpPr>
                <p:spPr bwMode="auto">
                  <a:xfrm>
                    <a:off x="2805"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37</a:t>
                    </a:r>
                  </a:p>
                </p:txBody>
              </p:sp>
              <p:sp>
                <p:nvSpPr>
                  <p:cNvPr id="36" name="Text Box 87">
                    <a:extLst>
                      <a:ext uri="{FF2B5EF4-FFF2-40B4-BE49-F238E27FC236}">
                        <a16:creationId xmlns:a16="http://schemas.microsoft.com/office/drawing/2014/main" id="{E16355CD-E5B0-48BF-B3B6-0264B075077A}"/>
                      </a:ext>
                    </a:extLst>
                  </p:cNvPr>
                  <p:cNvSpPr txBox="1">
                    <a:spLocks noChangeAspect="1" noChangeArrowheads="1"/>
                  </p:cNvSpPr>
                  <p:nvPr/>
                </p:nvSpPr>
                <p:spPr bwMode="auto">
                  <a:xfrm>
                    <a:off x="2984" y="1048"/>
                    <a:ext cx="150" cy="150"/>
                  </a:xfrm>
                  <a:prstGeom prst="rect">
                    <a:avLst/>
                  </a:prstGeom>
                  <a:grpFill/>
                  <a:ln w="12700">
                    <a:noFill/>
                    <a:miter lim="800000"/>
                    <a:headEnd/>
                    <a:tailEnd/>
                  </a:ln>
                  <a:effectLst>
                    <a:outerShdw dist="17961" dir="2700000" algn="ctr" rotWithShape="0">
                      <a:schemeClr val="bg1">
                        <a:alpha val="50000"/>
                      </a:schemeClr>
                    </a:outerShdw>
                  </a:effectLst>
                </p:spPr>
                <p:txBody>
                  <a:bodyPr lIns="0" tIns="0" rIns="0" bIns="0" anchor="ctr"/>
                  <a:lstStyle/>
                  <a:p>
                    <a:pPr algn="ctr" eaLnBrk="0" fontAlgn="base" hangingPunct="0">
                      <a:spcBef>
                        <a:spcPct val="50000"/>
                      </a:spcBef>
                      <a:spcAft>
                        <a:spcPct val="0"/>
                      </a:spcAft>
                    </a:pPr>
                    <a:r>
                      <a:rPr lang="en-US" sz="800">
                        <a:latin typeface="Verdana" pitchFamily="34" charset="0"/>
                        <a:ea typeface="Arial Unicode MS" pitchFamily="34" charset="-128"/>
                        <a:cs typeface="Arial Unicode MS" pitchFamily="34" charset="-128"/>
                      </a:rPr>
                      <a:t>52</a:t>
                    </a:r>
                  </a:p>
                </p:txBody>
              </p:sp>
            </p:grpSp>
            <p:sp>
              <p:nvSpPr>
                <p:cNvPr id="23" name="Rectangle 22">
                  <a:extLst>
                    <a:ext uri="{FF2B5EF4-FFF2-40B4-BE49-F238E27FC236}">
                      <a16:creationId xmlns:a16="http://schemas.microsoft.com/office/drawing/2014/main" id="{598E4EA2-F4CD-4701-9E20-25A4B6C48A37}"/>
                    </a:ext>
                  </a:extLst>
                </p:cNvPr>
                <p:cNvSpPr/>
                <p:nvPr/>
              </p:nvSpPr>
              <p:spPr>
                <a:xfrm>
                  <a:off x="6279228" y="5425712"/>
                  <a:ext cx="590091" cy="61568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a:latin typeface="Arial" pitchFamily="34" charset="0"/>
                    <a:cs typeface="Arial" pitchFamily="34" charset="0"/>
                  </a:endParaRPr>
                </a:p>
              </p:txBody>
            </p:sp>
            <p:sp>
              <p:nvSpPr>
                <p:cNvPr id="24" name="Rectangle 23">
                  <a:extLst>
                    <a:ext uri="{FF2B5EF4-FFF2-40B4-BE49-F238E27FC236}">
                      <a16:creationId xmlns:a16="http://schemas.microsoft.com/office/drawing/2014/main" id="{5A91D7D9-93E5-47FF-B8CF-C4F7B86E19F1}"/>
                    </a:ext>
                  </a:extLst>
                </p:cNvPr>
                <p:cNvSpPr/>
                <p:nvPr/>
              </p:nvSpPr>
              <p:spPr>
                <a:xfrm>
                  <a:off x="6099372" y="5198669"/>
                  <a:ext cx="2590301" cy="1049731"/>
                </a:xfrm>
                <a:prstGeom prst="rect">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a:latin typeface="Arial" pitchFamily="34" charset="0"/>
                    <a:cs typeface="Arial" pitchFamily="34" charset="0"/>
                  </a:endParaRPr>
                </a:p>
              </p:txBody>
            </p:sp>
            <p:sp>
              <p:nvSpPr>
                <p:cNvPr id="25" name="Down Arrow 51">
                  <a:extLst>
                    <a:ext uri="{FF2B5EF4-FFF2-40B4-BE49-F238E27FC236}">
                      <a16:creationId xmlns:a16="http://schemas.microsoft.com/office/drawing/2014/main" id="{00AFB94D-E02C-48D7-AACB-1F6D7F84712E}"/>
                    </a:ext>
                  </a:extLst>
                </p:cNvPr>
                <p:cNvSpPr/>
                <p:nvPr/>
              </p:nvSpPr>
              <p:spPr>
                <a:xfrm rot="982724">
                  <a:off x="6595119" y="4259355"/>
                  <a:ext cx="293528" cy="1178540"/>
                </a:xfrm>
                <a:prstGeom prst="downArrow">
                  <a:avLst>
                    <a:gd name="adj1" fmla="val 14174"/>
                    <a:gd name="adj2" fmla="val 51259"/>
                  </a:avLst>
                </a:prstGeom>
                <a:solidFill>
                  <a:srgbClr val="307E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a:latin typeface="Arial" pitchFamily="34" charset="0"/>
                    <a:cs typeface="Arial" pitchFamily="34" charset="0"/>
                  </a:endParaRPr>
                </a:p>
              </p:txBody>
            </p:sp>
            <p:sp>
              <p:nvSpPr>
                <p:cNvPr id="26" name="Down Arrow 52">
                  <a:extLst>
                    <a:ext uri="{FF2B5EF4-FFF2-40B4-BE49-F238E27FC236}">
                      <a16:creationId xmlns:a16="http://schemas.microsoft.com/office/drawing/2014/main" id="{EB47561F-F2D3-41AB-A1A3-CE23A855322E}"/>
                    </a:ext>
                  </a:extLst>
                </p:cNvPr>
                <p:cNvSpPr/>
                <p:nvPr/>
              </p:nvSpPr>
              <p:spPr>
                <a:xfrm>
                  <a:off x="7122476" y="4303444"/>
                  <a:ext cx="266212" cy="1131217"/>
                </a:xfrm>
                <a:prstGeom prst="downArrow">
                  <a:avLst>
                    <a:gd name="adj1" fmla="val 14505"/>
                    <a:gd name="adj2" fmla="val 51259"/>
                  </a:avLst>
                </a:prstGeom>
                <a:solidFill>
                  <a:srgbClr val="307E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a:latin typeface="Arial" pitchFamily="34" charset="0"/>
                    <a:cs typeface="Arial" pitchFamily="34" charset="0"/>
                  </a:endParaRPr>
                </a:p>
              </p:txBody>
            </p:sp>
            <p:sp>
              <p:nvSpPr>
                <p:cNvPr id="27" name="Down Arrow 53">
                  <a:extLst>
                    <a:ext uri="{FF2B5EF4-FFF2-40B4-BE49-F238E27FC236}">
                      <a16:creationId xmlns:a16="http://schemas.microsoft.com/office/drawing/2014/main" id="{C1BC07BC-4004-4848-B7B8-CD41BC32BBF3}"/>
                    </a:ext>
                  </a:extLst>
                </p:cNvPr>
                <p:cNvSpPr/>
                <p:nvPr/>
              </p:nvSpPr>
              <p:spPr>
                <a:xfrm rot="20639856">
                  <a:off x="7991884" y="4273290"/>
                  <a:ext cx="266212" cy="1176531"/>
                </a:xfrm>
                <a:prstGeom prst="downArrow">
                  <a:avLst>
                    <a:gd name="adj1" fmla="val 14505"/>
                    <a:gd name="adj2" fmla="val 51259"/>
                  </a:avLst>
                </a:prstGeom>
                <a:solidFill>
                  <a:srgbClr val="307EB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14" tIns="45607" rIns="91214" bIns="45607" numCol="1" spcCol="0" rtlCol="0" fromWordArt="0" anchor="ctr" anchorCtr="0" forceAA="0" compatLnSpc="1">
                  <a:prstTxWarp prst="textNoShape">
                    <a:avLst/>
                  </a:prstTxWarp>
                  <a:noAutofit/>
                </a:bodyPr>
                <a:lstStyle/>
                <a:p>
                  <a:pPr algn="ctr"/>
                  <a:endParaRPr lang="en-US" sz="800" b="1">
                    <a:latin typeface="Arial" pitchFamily="34" charset="0"/>
                    <a:cs typeface="Arial" pitchFamily="34" charset="0"/>
                  </a:endParaRPr>
                </a:p>
              </p:txBody>
            </p:sp>
          </p:grpSp>
        </p:grpSp>
        <p:sp>
          <p:nvSpPr>
            <p:cNvPr id="9" name="Rectangle 8">
              <a:extLst>
                <a:ext uri="{FF2B5EF4-FFF2-40B4-BE49-F238E27FC236}">
                  <a16:creationId xmlns:a16="http://schemas.microsoft.com/office/drawing/2014/main" id="{92553FB0-8656-4F8B-900E-4E7C862B0D6D}"/>
                </a:ext>
              </a:extLst>
            </p:cNvPr>
            <p:cNvSpPr/>
            <p:nvPr/>
          </p:nvSpPr>
          <p:spPr>
            <a:xfrm>
              <a:off x="6417130" y="6306777"/>
              <a:ext cx="2224776" cy="307777"/>
            </a:xfrm>
            <a:prstGeom prst="rect">
              <a:avLst/>
            </a:prstGeom>
          </p:spPr>
          <p:txBody>
            <a:bodyPr wrap="none">
              <a:spAutoFit/>
            </a:bodyPr>
            <a:lstStyle/>
            <a:p>
              <a:pPr algn="ctr"/>
              <a:r>
                <a:rPr lang="en-US" sz="1400" b="1">
                  <a:cs typeface="Aharoni" panose="02010803020104030203" pitchFamily="2" charset="-79"/>
                </a:rPr>
                <a:t>MATLAB Parallel Server</a:t>
              </a:r>
            </a:p>
          </p:txBody>
        </p:sp>
        <p:grpSp>
          <p:nvGrpSpPr>
            <p:cNvPr id="10" name="Group 9">
              <a:extLst>
                <a:ext uri="{FF2B5EF4-FFF2-40B4-BE49-F238E27FC236}">
                  <a16:creationId xmlns:a16="http://schemas.microsoft.com/office/drawing/2014/main" id="{0023BAD8-943B-4BD0-9428-7A7C18A1EC52}"/>
                </a:ext>
              </a:extLst>
            </p:cNvPr>
            <p:cNvGrpSpPr/>
            <p:nvPr/>
          </p:nvGrpSpPr>
          <p:grpSpPr>
            <a:xfrm>
              <a:off x="1918991" y="3558030"/>
              <a:ext cx="3799668" cy="2269326"/>
              <a:chOff x="1918991" y="2887470"/>
              <a:chExt cx="3799668" cy="2269326"/>
            </a:xfrm>
          </p:grpSpPr>
          <p:pic>
            <p:nvPicPr>
              <p:cNvPr id="11" name="Picture 10">
                <a:extLst>
                  <a:ext uri="{FF2B5EF4-FFF2-40B4-BE49-F238E27FC236}">
                    <a16:creationId xmlns:a16="http://schemas.microsoft.com/office/drawing/2014/main" id="{0A55FE01-A807-46B4-B1BB-845E7C97AE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7307" y="2887470"/>
                <a:ext cx="1731495" cy="1497510"/>
              </a:xfrm>
              <a:prstGeom prst="rect">
                <a:avLst/>
              </a:prstGeom>
            </p:spPr>
          </p:pic>
          <p:sp>
            <p:nvSpPr>
              <p:cNvPr id="12" name="TextBox 11">
                <a:extLst>
                  <a:ext uri="{FF2B5EF4-FFF2-40B4-BE49-F238E27FC236}">
                    <a16:creationId xmlns:a16="http://schemas.microsoft.com/office/drawing/2014/main" id="{5EAF1C15-6AF1-47F7-B3FA-1DDB8AB404DB}"/>
                  </a:ext>
                </a:extLst>
              </p:cNvPr>
              <p:cNvSpPr txBox="1"/>
              <p:nvPr/>
            </p:nvSpPr>
            <p:spPr>
              <a:xfrm>
                <a:off x="2495600" y="4591332"/>
                <a:ext cx="923266" cy="306366"/>
              </a:xfrm>
              <a:prstGeom prst="rect">
                <a:avLst/>
              </a:prstGeom>
              <a:noFill/>
            </p:spPr>
            <p:txBody>
              <a:bodyPr wrap="none" rtlCol="0">
                <a:spAutoFit/>
              </a:bodyPr>
              <a:lstStyle/>
              <a:p>
                <a:r>
                  <a:rPr lang="en-US" sz="1391" b="1">
                    <a:latin typeface="+mj-lt"/>
                    <a:cs typeface="Arial" pitchFamily="34" charset="0"/>
                  </a:rPr>
                  <a:t>MATLAB</a:t>
                </a:r>
              </a:p>
            </p:txBody>
          </p:sp>
          <p:sp>
            <p:nvSpPr>
              <p:cNvPr id="13" name="TextBox 12">
                <a:extLst>
                  <a:ext uri="{FF2B5EF4-FFF2-40B4-BE49-F238E27FC236}">
                    <a16:creationId xmlns:a16="http://schemas.microsoft.com/office/drawing/2014/main" id="{F0A959ED-84F8-42BF-A688-38AC8B6A881D}"/>
                  </a:ext>
                </a:extLst>
              </p:cNvPr>
              <p:cNvSpPr txBox="1"/>
              <p:nvPr/>
            </p:nvSpPr>
            <p:spPr>
              <a:xfrm>
                <a:off x="1918991" y="4851298"/>
                <a:ext cx="2528122" cy="305498"/>
              </a:xfrm>
              <a:prstGeom prst="rect">
                <a:avLst/>
              </a:prstGeom>
              <a:noFill/>
            </p:spPr>
            <p:txBody>
              <a:bodyPr wrap="none" rtlCol="0">
                <a:spAutoFit/>
              </a:bodyPr>
              <a:lstStyle/>
              <a:p>
                <a:r>
                  <a:rPr lang="en-US" sz="1391" b="1">
                    <a:latin typeface="+mj-lt"/>
                    <a:cs typeface="Arial" pitchFamily="34" charset="0"/>
                  </a:rPr>
                  <a:t>Parallel Computing Toolbox</a:t>
                </a:r>
              </a:p>
            </p:txBody>
          </p:sp>
          <p:sp>
            <p:nvSpPr>
              <p:cNvPr id="14" name="Left-Right Arrow 32">
                <a:extLst>
                  <a:ext uri="{FF2B5EF4-FFF2-40B4-BE49-F238E27FC236}">
                    <a16:creationId xmlns:a16="http://schemas.microsoft.com/office/drawing/2014/main" id="{9028CB08-81FB-4B61-926E-573D7D683BE2}"/>
                  </a:ext>
                </a:extLst>
              </p:cNvPr>
              <p:cNvSpPr/>
              <p:nvPr/>
            </p:nvSpPr>
            <p:spPr>
              <a:xfrm rot="10800000">
                <a:off x="4522578" y="3681979"/>
                <a:ext cx="1196081" cy="274493"/>
              </a:xfrm>
              <a:prstGeom prst="leftRightArrow">
                <a:avLst>
                  <a:gd name="adj1" fmla="val 48606"/>
                  <a:gd name="adj2" fmla="val 51754"/>
                </a:avLst>
              </a:prstGeom>
              <a:solidFill>
                <a:srgbClr val="307E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sp>
        <p:nvSpPr>
          <p:cNvPr id="2" name="TextBox 2">
            <a:extLst>
              <a:ext uri="{FF2B5EF4-FFF2-40B4-BE49-F238E27FC236}">
                <a16:creationId xmlns:a16="http://schemas.microsoft.com/office/drawing/2014/main" id="{AE7B7B64-89E2-2172-4D35-60553C2FA494}"/>
              </a:ext>
            </a:extLst>
          </p:cNvPr>
          <p:cNvSpPr txBox="1"/>
          <p:nvPr/>
        </p:nvSpPr>
        <p:spPr>
          <a:xfrm>
            <a:off x="2276" y="6492240"/>
            <a:ext cx="341659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atin typeface="+mj-lt"/>
                <a:hlinkClick r:id="rId7"/>
              </a:rPr>
              <a:t>Working </a:t>
            </a:r>
            <a:r>
              <a:rPr lang="de-DE" err="1">
                <a:latin typeface="+mj-lt"/>
                <a:hlinkClick r:id="rId7"/>
              </a:rPr>
              <a:t>with</a:t>
            </a:r>
            <a:r>
              <a:rPr lang="de-DE">
                <a:latin typeface="+mj-lt"/>
                <a:hlinkClick r:id="rId7"/>
              </a:rPr>
              <a:t> </a:t>
            </a:r>
            <a:r>
              <a:rPr lang="de-DE" err="1">
                <a:latin typeface="+mj-lt"/>
                <a:hlinkClick r:id="rId7"/>
              </a:rPr>
              <a:t>distributed</a:t>
            </a:r>
            <a:r>
              <a:rPr lang="de-DE">
                <a:latin typeface="+mj-lt"/>
                <a:hlinkClick r:id="rId7"/>
              </a:rPr>
              <a:t> </a:t>
            </a:r>
            <a:r>
              <a:rPr lang="de-DE" err="1">
                <a:latin typeface="+mj-lt"/>
                <a:hlinkClick r:id="rId7"/>
              </a:rPr>
              <a:t>arrays</a:t>
            </a:r>
            <a:endParaRPr lang="en-DE">
              <a:latin typeface="+mj-lt"/>
            </a:endParaRPr>
          </a:p>
        </p:txBody>
      </p:sp>
    </p:spTree>
    <p:extLst>
      <p:ext uri="{BB962C8B-B14F-4D97-AF65-F5344CB8AC3E}">
        <p14:creationId xmlns:p14="http://schemas.microsoft.com/office/powerpoint/2010/main" val="430617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Use </a:t>
            </a:r>
            <a:r>
              <a:rPr lang="en-US" b="1">
                <a:latin typeface="Courier New" panose="02070309020205020404" pitchFamily="49" charset="0"/>
                <a:cs typeface="Courier New" panose="02070309020205020404" pitchFamily="49" charset="0"/>
              </a:rPr>
              <a:t>distributed</a:t>
            </a:r>
            <a:r>
              <a:rPr lang="en-US"/>
              <a:t> arrays for big data</a:t>
            </a:r>
            <a:endParaRPr lang="en-US">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03E5FA7B-33E6-558C-5467-9AAD95174A51}"/>
              </a:ext>
            </a:extLst>
          </p:cNvPr>
          <p:cNvSpPr txBox="1"/>
          <p:nvPr/>
        </p:nvSpPr>
        <p:spPr>
          <a:xfrm>
            <a:off x="0" y="6488668"/>
            <a:ext cx="3935760"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distributed_getting_started</a:t>
            </a:r>
            <a:endParaRPr lang="en-US" b="1">
              <a:latin typeface="Courier New" panose="02070309020205020404" pitchFamily="49" charset="0"/>
              <a:cs typeface="Courier New" panose="02070309020205020404" pitchFamily="49" charset="0"/>
            </a:endParaRPr>
          </a:p>
        </p:txBody>
      </p:sp>
      <p:pic>
        <p:nvPicPr>
          <p:cNvPr id="7" name="Content Placeholder 6">
            <a:extLst>
              <a:ext uri="{FF2B5EF4-FFF2-40B4-BE49-F238E27FC236}">
                <a16:creationId xmlns:a16="http://schemas.microsoft.com/office/drawing/2014/main" id="{89DB298D-515E-AB90-4E8B-4003247EB8C9}"/>
              </a:ext>
            </a:extLst>
          </p:cNvPr>
          <p:cNvPicPr>
            <a:picLocks noGrp="1" noChangeAspect="1"/>
          </p:cNvPicPr>
          <p:nvPr>
            <p:ph idx="1"/>
          </p:nvPr>
        </p:nvPicPr>
        <p:blipFill>
          <a:blip r:embed="rId3"/>
          <a:stretch>
            <a:fillRect/>
          </a:stretch>
        </p:blipFill>
        <p:spPr>
          <a:xfrm>
            <a:off x="609600" y="1641271"/>
            <a:ext cx="10769600" cy="4566058"/>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4946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BD6F-C42F-4C9D-A35D-667286305BDA}"/>
              </a:ext>
            </a:extLst>
          </p:cNvPr>
          <p:cNvSpPr>
            <a:spLocks noGrp="1"/>
          </p:cNvSpPr>
          <p:nvPr>
            <p:ph type="title"/>
          </p:nvPr>
        </p:nvSpPr>
        <p:spPr/>
        <p:txBody>
          <a:bodyPr/>
          <a:lstStyle/>
          <a:p>
            <a:r>
              <a:rPr lang="en-US" b="1">
                <a:latin typeface="Courier New" panose="02070309020205020404" pitchFamily="49" charset="0"/>
                <a:cs typeface="Courier New" panose="02070309020205020404" pitchFamily="49" charset="0"/>
              </a:rPr>
              <a:t>tall</a:t>
            </a:r>
            <a:r>
              <a:rPr lang="en-US"/>
              <a:t> arrays vs. </a:t>
            </a:r>
            <a:r>
              <a:rPr lang="en-US" b="1">
                <a:latin typeface="Courier New" panose="02070309020205020404" pitchFamily="49" charset="0"/>
                <a:cs typeface="Courier New" panose="02070309020205020404" pitchFamily="49" charset="0"/>
              </a:rPr>
              <a:t>distributed</a:t>
            </a:r>
            <a:r>
              <a:rPr lang="en-US"/>
              <a:t> arrays</a:t>
            </a:r>
          </a:p>
        </p:txBody>
      </p:sp>
      <p:sp>
        <p:nvSpPr>
          <p:cNvPr id="3" name="Content Placeholder 2">
            <a:extLst>
              <a:ext uri="{FF2B5EF4-FFF2-40B4-BE49-F238E27FC236}">
                <a16:creationId xmlns:a16="http://schemas.microsoft.com/office/drawing/2014/main" id="{1FCAEB28-0EE4-43F3-A0BA-D33229D4135C}"/>
              </a:ext>
            </a:extLst>
          </p:cNvPr>
          <p:cNvSpPr>
            <a:spLocks noGrp="1"/>
          </p:cNvSpPr>
          <p:nvPr>
            <p:ph idx="1"/>
          </p:nvPr>
        </p:nvSpPr>
        <p:spPr/>
        <p:txBody>
          <a:bodyPr/>
          <a:lstStyle/>
          <a:p>
            <a:r>
              <a:rPr lang="en-US">
                <a:latin typeface="Courier New" panose="02070309020205020404" pitchFamily="49" charset="0"/>
                <a:cs typeface="Courier New" panose="02070309020205020404" pitchFamily="49" charset="0"/>
              </a:rPr>
              <a:t>tall </a:t>
            </a:r>
            <a:r>
              <a:rPr lang="en-US" sz="2400"/>
              <a:t>arrays are useful for out-of-memory datasets with a “tall” shape</a:t>
            </a:r>
          </a:p>
          <a:p>
            <a:pPr lvl="1"/>
            <a:r>
              <a:rPr lang="en-US"/>
              <a:t>Can be used on a desktop, cluster, or with Spark/Hadoop</a:t>
            </a:r>
          </a:p>
          <a:p>
            <a:pPr lvl="1"/>
            <a:r>
              <a:rPr lang="en-US"/>
              <a:t>Low-level alternatives are MapReduce and MATLAB API for Spark</a:t>
            </a:r>
          </a:p>
          <a:p>
            <a:r>
              <a:rPr lang="en-US">
                <a:latin typeface="Courier New" panose="02070309020205020404" pitchFamily="49" charset="0"/>
                <a:cs typeface="Courier New" panose="02070309020205020404" pitchFamily="49" charset="0"/>
              </a:rPr>
              <a:t>distributed</a:t>
            </a:r>
            <a:r>
              <a:rPr lang="en-US"/>
              <a:t> arrays are useful for in-memory datasets on a cluster</a:t>
            </a:r>
          </a:p>
          <a:p>
            <a:pPr lvl="1"/>
            <a:r>
              <a:rPr lang="en-US"/>
              <a:t>Can be any shape (“tall”, “wide”, or both)</a:t>
            </a:r>
          </a:p>
          <a:p>
            <a:pPr lvl="1"/>
            <a:r>
              <a:rPr lang="en-US"/>
              <a:t>Low-level alternative is SPMD + </a:t>
            </a:r>
            <a:r>
              <a:rPr lang="en-US" err="1">
                <a:hlinkClick r:id="rId2"/>
              </a:rPr>
              <a:t>gop</a:t>
            </a:r>
            <a:r>
              <a:rPr lang="en-US"/>
              <a:t> (Global operation across all workers)</a:t>
            </a:r>
          </a:p>
        </p:txBody>
      </p:sp>
      <p:pic>
        <p:nvPicPr>
          <p:cNvPr id="11" name="Picture 10">
            <a:extLst>
              <a:ext uri="{FF2B5EF4-FFF2-40B4-BE49-F238E27FC236}">
                <a16:creationId xmlns:a16="http://schemas.microsoft.com/office/drawing/2014/main" id="{D5FB83C5-F49E-47FC-BACB-831D09AF1181}"/>
              </a:ext>
            </a:extLst>
          </p:cNvPr>
          <p:cNvPicPr>
            <a:picLocks noChangeAspect="1"/>
          </p:cNvPicPr>
          <p:nvPr/>
        </p:nvPicPr>
        <p:blipFill>
          <a:blip r:embed="rId3"/>
          <a:stretch>
            <a:fillRect/>
          </a:stretch>
        </p:blipFill>
        <p:spPr>
          <a:xfrm>
            <a:off x="3057823" y="4123835"/>
            <a:ext cx="6076353" cy="2435991"/>
          </a:xfrm>
          <a:prstGeom prst="rect">
            <a:avLst/>
          </a:prstGeom>
        </p:spPr>
      </p:pic>
    </p:spTree>
    <p:extLst>
      <p:ext uri="{BB962C8B-B14F-4D97-AF65-F5344CB8AC3E}">
        <p14:creationId xmlns:p14="http://schemas.microsoft.com/office/powerpoint/2010/main" val="356499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65BB-C773-BD07-4A7E-002429AC4892}"/>
              </a:ext>
            </a:extLst>
          </p:cNvPr>
          <p:cNvSpPr>
            <a:spLocks noGrp="1"/>
          </p:cNvSpPr>
          <p:nvPr>
            <p:ph type="title"/>
          </p:nvPr>
        </p:nvSpPr>
        <p:spPr/>
        <p:txBody>
          <a:bodyPr/>
          <a:lstStyle/>
          <a:p>
            <a:r>
              <a:rPr lang="en-US"/>
              <a:t>Scaling to clusters</a:t>
            </a:r>
          </a:p>
        </p:txBody>
      </p:sp>
    </p:spTree>
    <p:extLst>
      <p:ext uri="{BB962C8B-B14F-4D97-AF65-F5344CB8AC3E}">
        <p14:creationId xmlns:p14="http://schemas.microsoft.com/office/powerpoint/2010/main" val="2236560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BB3D9-4C94-DCF7-C9B8-0E13714ADEBE}"/>
              </a:ext>
            </a:extLst>
          </p:cNvPr>
          <p:cNvSpPr>
            <a:spLocks noGrp="1"/>
          </p:cNvSpPr>
          <p:nvPr>
            <p:ph type="title"/>
          </p:nvPr>
        </p:nvSpPr>
        <p:spPr/>
        <p:txBody>
          <a:bodyPr/>
          <a:lstStyle/>
          <a:p>
            <a:r>
              <a:rPr lang="en-US"/>
              <a:t>Associate to license (1)</a:t>
            </a:r>
          </a:p>
        </p:txBody>
      </p:sp>
      <p:pic>
        <p:nvPicPr>
          <p:cNvPr id="7" name="Content Placeholder 6" descr="Graphical user interface, website&#10;&#10;Description automatically generated">
            <a:extLst>
              <a:ext uri="{FF2B5EF4-FFF2-40B4-BE49-F238E27FC236}">
                <a16:creationId xmlns:a16="http://schemas.microsoft.com/office/drawing/2014/main" id="{9E8F45A6-183B-EF02-B408-03A85764098D}"/>
              </a:ext>
            </a:extLst>
          </p:cNvPr>
          <p:cNvPicPr>
            <a:picLocks noGrp="1" noChangeAspect="1"/>
          </p:cNvPicPr>
          <p:nvPr>
            <p:ph sz="half" idx="1"/>
          </p:nvPr>
        </p:nvPicPr>
        <p:blipFill>
          <a:blip r:embed="rId2"/>
          <a:stretch>
            <a:fillRect/>
          </a:stretch>
        </p:blipFill>
        <p:spPr>
          <a:xfrm>
            <a:off x="609600" y="1688690"/>
            <a:ext cx="5181600" cy="4471219"/>
          </a:xfrm>
          <a:prstGeom prst="rect">
            <a:avLst/>
          </a:prstGeom>
        </p:spPr>
      </p:pic>
      <p:pic>
        <p:nvPicPr>
          <p:cNvPr id="9" name="Content Placeholder 8" descr="Graphical user interface, application, email&#10;&#10;Description automatically generated">
            <a:extLst>
              <a:ext uri="{FF2B5EF4-FFF2-40B4-BE49-F238E27FC236}">
                <a16:creationId xmlns:a16="http://schemas.microsoft.com/office/drawing/2014/main" id="{158C7811-EA80-2111-9057-9AFCB73632C4}"/>
              </a:ext>
            </a:extLst>
          </p:cNvPr>
          <p:cNvPicPr>
            <a:picLocks noGrp="1" noChangeAspect="1"/>
          </p:cNvPicPr>
          <p:nvPr>
            <p:ph sz="half" idx="2"/>
          </p:nvPr>
        </p:nvPicPr>
        <p:blipFill>
          <a:blip r:embed="rId3"/>
          <a:stretch>
            <a:fillRect/>
          </a:stretch>
        </p:blipFill>
        <p:spPr>
          <a:xfrm>
            <a:off x="6197600" y="1789983"/>
            <a:ext cx="5181600" cy="4268634"/>
          </a:xfrm>
          <a:prstGeom prst="rect">
            <a:avLst/>
          </a:prstGeom>
        </p:spPr>
      </p:pic>
    </p:spTree>
    <p:extLst>
      <p:ext uri="{BB962C8B-B14F-4D97-AF65-F5344CB8AC3E}">
        <p14:creationId xmlns:p14="http://schemas.microsoft.com/office/powerpoint/2010/main" val="42807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u="none" strike="noStrike">
                <a:solidFill>
                  <a:srgbClr val="125687"/>
                </a:solidFill>
                <a:effectLst/>
                <a:latin typeface="Arial" panose="020B0604020202020204" pitchFamily="34" charset="0"/>
              </a:rPr>
              <a:t>Why use p</a:t>
            </a:r>
            <a:r>
              <a:rPr lang="en-US">
                <a:solidFill>
                  <a:srgbClr val="125687"/>
                </a:solidFill>
              </a:rPr>
              <a:t>arallel computing with </a:t>
            </a:r>
            <a:r>
              <a:rPr lang="en-US">
                <a:solidFill>
                  <a:schemeClr val="accent2"/>
                </a:solidFill>
              </a:rPr>
              <a:t>MATLAB</a:t>
            </a:r>
            <a:r>
              <a:rPr lang="en-US">
                <a:solidFill>
                  <a:srgbClr val="125687"/>
                </a:solidFill>
              </a:rPr>
              <a:t>? </a:t>
            </a:r>
            <a:endParaRPr lang="en-US"/>
          </a:p>
        </p:txBody>
      </p:sp>
      <p:sp>
        <p:nvSpPr>
          <p:cNvPr id="3" name="Content Placeholder 2"/>
          <p:cNvSpPr>
            <a:spLocks noGrp="1"/>
          </p:cNvSpPr>
          <p:nvPr>
            <p:ph idx="1"/>
          </p:nvPr>
        </p:nvSpPr>
        <p:spPr>
          <a:xfrm>
            <a:off x="1087040" y="1600200"/>
            <a:ext cx="10769600" cy="4648200"/>
          </a:xfrm>
        </p:spPr>
        <p:txBody>
          <a:bodyPr/>
          <a:lstStyle/>
          <a:p>
            <a:pPr marL="0" indent="0" algn="l" rtl="0" fontAlgn="base">
              <a:buNone/>
            </a:pPr>
            <a:r>
              <a:rPr lang="en-US" sz="2800">
                <a:solidFill>
                  <a:srgbClr val="000000"/>
                </a:solidFill>
              </a:rPr>
              <a:t>Save time w</a:t>
            </a:r>
            <a:r>
              <a:rPr lang="en-US" sz="2800" b="0" i="0">
                <a:solidFill>
                  <a:srgbClr val="000000"/>
                </a:solidFill>
                <a:effectLst/>
                <a:latin typeface="Arial" panose="020B0604020202020204" pitchFamily="34" charset="0"/>
              </a:rPr>
              <a:t>ith parallel computing by carrying out computationally and data-intensive problems in parallel (simultaneously) </a:t>
            </a:r>
          </a:p>
          <a:p>
            <a:pPr fontAlgn="base"/>
            <a:r>
              <a:rPr lang="en-US" sz="2800">
                <a:solidFill>
                  <a:srgbClr val="000000"/>
                </a:solidFill>
              </a:rPr>
              <a:t>distribute your tasks to be executed in parallel</a:t>
            </a:r>
          </a:p>
          <a:p>
            <a:pPr fontAlgn="base"/>
            <a:r>
              <a:rPr lang="en-US" sz="2800">
                <a:solidFill>
                  <a:srgbClr val="000000"/>
                </a:solidFill>
              </a:rPr>
              <a:t>d</a:t>
            </a:r>
            <a:r>
              <a:rPr lang="en-US" sz="2800" b="0" i="0">
                <a:solidFill>
                  <a:srgbClr val="000000"/>
                </a:solidFill>
                <a:effectLst/>
                <a:latin typeface="Arial" panose="020B0604020202020204" pitchFamily="34" charset="0"/>
              </a:rPr>
              <a:t>istribute your data to solve big data problems</a:t>
            </a:r>
          </a:p>
          <a:p>
            <a:pPr marL="0" indent="0" fontAlgn="base">
              <a:buNone/>
            </a:pPr>
            <a:r>
              <a:rPr lang="en-US" sz="2800">
                <a:solidFill>
                  <a:srgbClr val="000000"/>
                </a:solidFill>
              </a:rPr>
              <a:t>on your compute cores and GPUs or scaled up to clusters and cloud computing </a:t>
            </a:r>
            <a:r>
              <a:rPr lang="en-US" sz="2800">
                <a:solidFill>
                  <a:schemeClr val="accent2"/>
                </a:solidFill>
              </a:rPr>
              <a:t>with minimal code changes, so you can focus on your research</a:t>
            </a:r>
          </a:p>
        </p:txBody>
      </p:sp>
      <p:pic>
        <p:nvPicPr>
          <p:cNvPr id="7" name="Graphic 6" descr="Stopwatch 25% with solid fill">
            <a:extLst>
              <a:ext uri="{FF2B5EF4-FFF2-40B4-BE49-F238E27FC236}">
                <a16:creationId xmlns:a16="http://schemas.microsoft.com/office/drawing/2014/main" id="{69C17D44-02DA-730D-CF14-805945100C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402" y="1578744"/>
            <a:ext cx="914400" cy="914400"/>
          </a:xfrm>
          <a:prstGeom prst="rect">
            <a:avLst/>
          </a:prstGeom>
        </p:spPr>
      </p:pic>
      <p:sp>
        <p:nvSpPr>
          <p:cNvPr id="17" name="TextBox 16">
            <a:extLst>
              <a:ext uri="{FF2B5EF4-FFF2-40B4-BE49-F238E27FC236}">
                <a16:creationId xmlns:a16="http://schemas.microsoft.com/office/drawing/2014/main" id="{99BDD185-A94F-F9CA-CBD5-2AA2A51E33A9}"/>
              </a:ext>
            </a:extLst>
          </p:cNvPr>
          <p:cNvSpPr txBox="1"/>
          <p:nvPr/>
        </p:nvSpPr>
        <p:spPr>
          <a:xfrm>
            <a:off x="9159976" y="6387425"/>
            <a:ext cx="2081576" cy="353943"/>
          </a:xfrm>
          <a:prstGeom prst="rect">
            <a:avLst/>
          </a:prstGeom>
          <a:noFill/>
        </p:spPr>
        <p:txBody>
          <a:bodyPr wrap="square" rtlCol="0">
            <a:spAutoFit/>
          </a:bodyPr>
          <a:lstStyle/>
          <a:p>
            <a:pPr algn="ctr"/>
            <a:r>
              <a:rPr lang="en-US" sz="1700" b="1">
                <a:solidFill>
                  <a:schemeClr val="tx2">
                    <a:lumMod val="75000"/>
                  </a:schemeClr>
                </a:solidFill>
                <a:cs typeface="Arial" pitchFamily="34" charset="0"/>
              </a:rPr>
              <a:t>CPU with 4 cores</a:t>
            </a:r>
          </a:p>
        </p:txBody>
      </p:sp>
      <p:grpSp>
        <p:nvGrpSpPr>
          <p:cNvPr id="5" name="Group 4">
            <a:extLst>
              <a:ext uri="{FF2B5EF4-FFF2-40B4-BE49-F238E27FC236}">
                <a16:creationId xmlns:a16="http://schemas.microsoft.com/office/drawing/2014/main" id="{C390D5E6-E220-DED9-4608-9C2EDA43D0D7}"/>
              </a:ext>
            </a:extLst>
          </p:cNvPr>
          <p:cNvGrpSpPr/>
          <p:nvPr/>
        </p:nvGrpSpPr>
        <p:grpSpPr>
          <a:xfrm>
            <a:off x="8760913" y="4513930"/>
            <a:ext cx="2879703" cy="1939406"/>
            <a:chOff x="8760913" y="4537169"/>
            <a:chExt cx="2879703" cy="1939406"/>
          </a:xfrm>
        </p:grpSpPr>
        <p:sp>
          <p:nvSpPr>
            <p:cNvPr id="8" name="Rounded Rectangle 5">
              <a:extLst>
                <a:ext uri="{FF2B5EF4-FFF2-40B4-BE49-F238E27FC236}">
                  <a16:creationId xmlns:a16="http://schemas.microsoft.com/office/drawing/2014/main" id="{48497630-9A00-6F08-12D3-4ABC6F64BD29}"/>
                </a:ext>
              </a:extLst>
            </p:cNvPr>
            <p:cNvSpPr/>
            <p:nvPr/>
          </p:nvSpPr>
          <p:spPr>
            <a:xfrm>
              <a:off x="8760913" y="4537169"/>
              <a:ext cx="2879703" cy="1939406"/>
            </a:xfrm>
            <a:prstGeom prst="roundRect">
              <a:avLst>
                <a:gd name="adj" fmla="val 68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sp>
          <p:nvSpPr>
            <p:cNvPr id="10" name="Rectangle 9">
              <a:extLst>
                <a:ext uri="{FF2B5EF4-FFF2-40B4-BE49-F238E27FC236}">
                  <a16:creationId xmlns:a16="http://schemas.microsoft.com/office/drawing/2014/main" id="{5C57A92E-8BD9-4619-D76E-7C165EF439CC}"/>
                </a:ext>
              </a:extLst>
            </p:cNvPr>
            <p:cNvSpPr/>
            <p:nvPr/>
          </p:nvSpPr>
          <p:spPr>
            <a:xfrm>
              <a:off x="8953317" y="5724351"/>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3</a:t>
              </a:r>
            </a:p>
          </p:txBody>
        </p:sp>
        <p:sp>
          <p:nvSpPr>
            <p:cNvPr id="12" name="Rectangle 11">
              <a:extLst>
                <a:ext uri="{FF2B5EF4-FFF2-40B4-BE49-F238E27FC236}">
                  <a16:creationId xmlns:a16="http://schemas.microsoft.com/office/drawing/2014/main" id="{4B105128-E84F-EA55-2E0B-813AC22F08CC}"/>
                </a:ext>
              </a:extLst>
            </p:cNvPr>
            <p:cNvSpPr/>
            <p:nvPr/>
          </p:nvSpPr>
          <p:spPr>
            <a:xfrm>
              <a:off x="8953317" y="4696739"/>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1 </a:t>
              </a:r>
            </a:p>
          </p:txBody>
        </p:sp>
        <p:sp>
          <p:nvSpPr>
            <p:cNvPr id="13" name="Rectangle 12">
              <a:extLst>
                <a:ext uri="{FF2B5EF4-FFF2-40B4-BE49-F238E27FC236}">
                  <a16:creationId xmlns:a16="http://schemas.microsoft.com/office/drawing/2014/main" id="{5E7DFDE8-75CF-4192-46CA-DE72474AF8EB}"/>
                </a:ext>
              </a:extLst>
            </p:cNvPr>
            <p:cNvSpPr/>
            <p:nvPr/>
          </p:nvSpPr>
          <p:spPr>
            <a:xfrm>
              <a:off x="10416071" y="4696739"/>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2</a:t>
              </a:r>
            </a:p>
          </p:txBody>
        </p:sp>
        <p:sp>
          <p:nvSpPr>
            <p:cNvPr id="14" name="Rectangle 13">
              <a:extLst>
                <a:ext uri="{FF2B5EF4-FFF2-40B4-BE49-F238E27FC236}">
                  <a16:creationId xmlns:a16="http://schemas.microsoft.com/office/drawing/2014/main" id="{996CBB7D-9131-A9A8-2371-7CA5439C0B38}"/>
                </a:ext>
              </a:extLst>
            </p:cNvPr>
            <p:cNvSpPr/>
            <p:nvPr/>
          </p:nvSpPr>
          <p:spPr>
            <a:xfrm>
              <a:off x="10416071" y="5724351"/>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4</a:t>
              </a:r>
            </a:p>
          </p:txBody>
        </p:sp>
        <p:pic>
          <p:nvPicPr>
            <p:cNvPr id="16" name="Picture 15" descr="L-Membrane_CMYK_Master_Smal.gif">
              <a:extLst>
                <a:ext uri="{FF2B5EF4-FFF2-40B4-BE49-F238E27FC236}">
                  <a16:creationId xmlns:a16="http://schemas.microsoft.com/office/drawing/2014/main" id="{8B87205F-CC48-6312-85C9-E95B0CF45719}"/>
                </a:ext>
              </a:extLst>
            </p:cNvPr>
            <p:cNvPicPr>
              <a:picLocks noChangeAspect="1"/>
            </p:cNvPicPr>
            <p:nvPr/>
          </p:nvPicPr>
          <p:blipFill>
            <a:blip r:embed="rId6" cstate="print"/>
            <a:stretch>
              <a:fillRect/>
            </a:stretch>
          </p:blipFill>
          <p:spPr>
            <a:xfrm>
              <a:off x="11117510" y="6153163"/>
              <a:ext cx="284389" cy="256740"/>
            </a:xfrm>
            <a:prstGeom prst="rect">
              <a:avLst/>
            </a:prstGeom>
          </p:spPr>
        </p:pic>
        <p:pic>
          <p:nvPicPr>
            <p:cNvPr id="18" name="Picture 17" descr="L-Membrane_CMYK_Master_Smal.gif">
              <a:extLst>
                <a:ext uri="{FF2B5EF4-FFF2-40B4-BE49-F238E27FC236}">
                  <a16:creationId xmlns:a16="http://schemas.microsoft.com/office/drawing/2014/main" id="{7FEEBB47-37EF-360B-C9C8-806387176081}"/>
                </a:ext>
              </a:extLst>
            </p:cNvPr>
            <p:cNvPicPr>
              <a:picLocks noChangeAspect="1"/>
            </p:cNvPicPr>
            <p:nvPr/>
          </p:nvPicPr>
          <p:blipFill>
            <a:blip r:embed="rId6" cstate="print"/>
            <a:stretch>
              <a:fillRect/>
            </a:stretch>
          </p:blipFill>
          <p:spPr>
            <a:xfrm>
              <a:off x="11126698" y="5113668"/>
              <a:ext cx="284389" cy="256740"/>
            </a:xfrm>
            <a:prstGeom prst="rect">
              <a:avLst/>
            </a:prstGeom>
          </p:spPr>
        </p:pic>
        <p:pic>
          <p:nvPicPr>
            <p:cNvPr id="19" name="Picture 18" descr="L-Membrane_CMYK_Master_Smal.gif">
              <a:extLst>
                <a:ext uri="{FF2B5EF4-FFF2-40B4-BE49-F238E27FC236}">
                  <a16:creationId xmlns:a16="http://schemas.microsoft.com/office/drawing/2014/main" id="{D22B62F0-837E-5AE9-77A2-1A8FA3F8E628}"/>
                </a:ext>
              </a:extLst>
            </p:cNvPr>
            <p:cNvPicPr>
              <a:picLocks noChangeAspect="1"/>
            </p:cNvPicPr>
            <p:nvPr/>
          </p:nvPicPr>
          <p:blipFill>
            <a:blip r:embed="rId6" cstate="print"/>
            <a:stretch>
              <a:fillRect/>
            </a:stretch>
          </p:blipFill>
          <p:spPr>
            <a:xfrm>
              <a:off x="9678061" y="6158176"/>
              <a:ext cx="284389" cy="256740"/>
            </a:xfrm>
            <a:prstGeom prst="rect">
              <a:avLst/>
            </a:prstGeom>
          </p:spPr>
        </p:pic>
        <p:pic>
          <p:nvPicPr>
            <p:cNvPr id="20" name="Picture 19" descr="L-Membrane_CMYK_Master_Smal.gif">
              <a:extLst>
                <a:ext uri="{FF2B5EF4-FFF2-40B4-BE49-F238E27FC236}">
                  <a16:creationId xmlns:a16="http://schemas.microsoft.com/office/drawing/2014/main" id="{2644DF40-C8E2-DE35-6896-4BD4BD2F23E5}"/>
                </a:ext>
              </a:extLst>
            </p:cNvPr>
            <p:cNvPicPr>
              <a:picLocks noChangeAspect="1"/>
            </p:cNvPicPr>
            <p:nvPr/>
          </p:nvPicPr>
          <p:blipFill>
            <a:blip r:embed="rId6" cstate="print"/>
            <a:stretch>
              <a:fillRect/>
            </a:stretch>
          </p:blipFill>
          <p:spPr>
            <a:xfrm>
              <a:off x="9647065" y="5116476"/>
              <a:ext cx="284389" cy="256740"/>
            </a:xfrm>
            <a:prstGeom prst="rect">
              <a:avLst/>
            </a:prstGeom>
          </p:spPr>
        </p:pic>
      </p:grpSp>
    </p:spTree>
    <p:custDataLst>
      <p:tags r:id="rId1"/>
    </p:custDataLst>
    <p:extLst>
      <p:ext uri="{BB962C8B-B14F-4D97-AF65-F5344CB8AC3E}">
        <p14:creationId xmlns:p14="http://schemas.microsoft.com/office/powerpoint/2010/main" val="2500377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94A0-AC1B-797F-B311-EA07C15BD27F}"/>
              </a:ext>
            </a:extLst>
          </p:cNvPr>
          <p:cNvSpPr>
            <a:spLocks noGrp="1"/>
          </p:cNvSpPr>
          <p:nvPr>
            <p:ph type="title"/>
          </p:nvPr>
        </p:nvSpPr>
        <p:spPr/>
        <p:txBody>
          <a:bodyPr/>
          <a:lstStyle/>
          <a:p>
            <a:r>
              <a:rPr lang="en-US"/>
              <a:t>Associate to license (2)</a:t>
            </a:r>
          </a:p>
        </p:txBody>
      </p:sp>
      <p:pic>
        <p:nvPicPr>
          <p:cNvPr id="5" name="Content Placeholder 4" descr="Graphical user interface, website&#10;&#10;Description automatically generated">
            <a:extLst>
              <a:ext uri="{FF2B5EF4-FFF2-40B4-BE49-F238E27FC236}">
                <a16:creationId xmlns:a16="http://schemas.microsoft.com/office/drawing/2014/main" id="{9295AA63-85BF-9737-8948-AFFE308B9943}"/>
              </a:ext>
            </a:extLst>
          </p:cNvPr>
          <p:cNvPicPr>
            <a:picLocks noGrp="1" noChangeAspect="1"/>
          </p:cNvPicPr>
          <p:nvPr>
            <p:ph sz="half" idx="1"/>
          </p:nvPr>
        </p:nvPicPr>
        <p:blipFill>
          <a:blip r:embed="rId2"/>
          <a:stretch>
            <a:fillRect/>
          </a:stretch>
        </p:blipFill>
        <p:spPr>
          <a:xfrm>
            <a:off x="609600" y="1688690"/>
            <a:ext cx="5181600" cy="4471219"/>
          </a:xfrm>
          <a:prstGeom prst="rect">
            <a:avLst/>
          </a:prstGeom>
        </p:spPr>
      </p:pic>
      <p:pic>
        <p:nvPicPr>
          <p:cNvPr id="6" name="Content Placeholder 5" descr="Graphical user interface, text, application, email&#10;&#10;Description automatically generated">
            <a:extLst>
              <a:ext uri="{FF2B5EF4-FFF2-40B4-BE49-F238E27FC236}">
                <a16:creationId xmlns:a16="http://schemas.microsoft.com/office/drawing/2014/main" id="{EF339918-4710-5B53-751C-C502B74AB964}"/>
              </a:ext>
            </a:extLst>
          </p:cNvPr>
          <p:cNvPicPr>
            <a:picLocks noGrp="1" noChangeAspect="1"/>
          </p:cNvPicPr>
          <p:nvPr>
            <p:ph sz="half" idx="2"/>
          </p:nvPr>
        </p:nvPicPr>
        <p:blipFill>
          <a:blip r:embed="rId3"/>
          <a:stretch>
            <a:fillRect/>
          </a:stretch>
        </p:blipFill>
        <p:spPr>
          <a:xfrm>
            <a:off x="6197600" y="1688690"/>
            <a:ext cx="5181600" cy="4471219"/>
          </a:xfrm>
          <a:prstGeom prst="rect">
            <a:avLst/>
          </a:prstGeom>
        </p:spPr>
      </p:pic>
    </p:spTree>
    <p:extLst>
      <p:ext uri="{BB962C8B-B14F-4D97-AF65-F5344CB8AC3E}">
        <p14:creationId xmlns:p14="http://schemas.microsoft.com/office/powerpoint/2010/main" val="19918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E339E8-C6AE-D5E8-427F-65144044FBC7}"/>
              </a:ext>
            </a:extLst>
          </p:cNvPr>
          <p:cNvSpPr>
            <a:spLocks noGrp="1"/>
          </p:cNvSpPr>
          <p:nvPr>
            <p:ph type="title"/>
          </p:nvPr>
        </p:nvSpPr>
        <p:spPr/>
        <p:txBody>
          <a:bodyPr/>
          <a:lstStyle/>
          <a:p>
            <a:r>
              <a:rPr lang="en-US"/>
              <a:t>66866-83413-54795-20428-84534</a:t>
            </a:r>
          </a:p>
        </p:txBody>
      </p:sp>
    </p:spTree>
    <p:extLst>
      <p:ext uri="{BB962C8B-B14F-4D97-AF65-F5344CB8AC3E}">
        <p14:creationId xmlns:p14="http://schemas.microsoft.com/office/powerpoint/2010/main" val="4097328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B353-E4D0-FEE7-BBE0-5B2F69421616}"/>
              </a:ext>
            </a:extLst>
          </p:cNvPr>
          <p:cNvSpPr>
            <a:spLocks noGrp="1"/>
          </p:cNvSpPr>
          <p:nvPr>
            <p:ph type="title"/>
          </p:nvPr>
        </p:nvSpPr>
        <p:spPr/>
        <p:txBody>
          <a:bodyPr/>
          <a:lstStyle/>
          <a:p>
            <a:r>
              <a:rPr lang="en-US"/>
              <a:t>Associate to license (3)</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673A3D17-B39B-B857-3919-9F0ACC752E54}"/>
              </a:ext>
            </a:extLst>
          </p:cNvPr>
          <p:cNvPicPr>
            <a:picLocks noGrp="1" noChangeAspect="1"/>
          </p:cNvPicPr>
          <p:nvPr>
            <p:ph sz="half" idx="1"/>
          </p:nvPr>
        </p:nvPicPr>
        <p:blipFill>
          <a:blip r:embed="rId2"/>
          <a:stretch>
            <a:fillRect/>
          </a:stretch>
        </p:blipFill>
        <p:spPr>
          <a:xfrm>
            <a:off x="609600" y="1688690"/>
            <a:ext cx="5181600" cy="4471219"/>
          </a:xfrm>
          <a:prstGeom prst="rect">
            <a:avLst/>
          </a:prstGeom>
        </p:spPr>
      </p:pic>
      <p:sp>
        <p:nvSpPr>
          <p:cNvPr id="4" name="Content Placeholder 3">
            <a:extLst>
              <a:ext uri="{FF2B5EF4-FFF2-40B4-BE49-F238E27FC236}">
                <a16:creationId xmlns:a16="http://schemas.microsoft.com/office/drawing/2014/main" id="{B4875534-B305-AE87-75B9-3EBB9005BF4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2171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CCEEEA-6D86-874D-1C73-55E73B3B54D9}"/>
              </a:ext>
            </a:extLst>
          </p:cNvPr>
          <p:cNvSpPr>
            <a:spLocks noGrp="1"/>
          </p:cNvSpPr>
          <p:nvPr>
            <p:ph type="title"/>
          </p:nvPr>
        </p:nvSpPr>
        <p:spPr/>
        <p:txBody>
          <a:bodyPr/>
          <a:lstStyle/>
          <a:p>
            <a:r>
              <a:rPr lang="en-US"/>
              <a:t>Import cloud cluster profile</a:t>
            </a:r>
          </a:p>
        </p:txBody>
      </p:sp>
      <p:pic>
        <p:nvPicPr>
          <p:cNvPr id="20" name="Content Placeholder 19">
            <a:extLst>
              <a:ext uri="{FF2B5EF4-FFF2-40B4-BE49-F238E27FC236}">
                <a16:creationId xmlns:a16="http://schemas.microsoft.com/office/drawing/2014/main" id="{15972109-6F39-1458-832A-40D5B8B603FD}"/>
              </a:ext>
            </a:extLst>
          </p:cNvPr>
          <p:cNvPicPr>
            <a:picLocks noGrp="1" noChangeAspect="1"/>
          </p:cNvPicPr>
          <p:nvPr>
            <p:ph sz="half" idx="1"/>
          </p:nvPr>
        </p:nvPicPr>
        <p:blipFill>
          <a:blip r:embed="rId2"/>
          <a:stretch>
            <a:fillRect/>
          </a:stretch>
        </p:blipFill>
        <p:spPr>
          <a:xfrm>
            <a:off x="2148019" y="2967157"/>
            <a:ext cx="2104762" cy="1914286"/>
          </a:xfrm>
        </p:spPr>
      </p:pic>
      <p:pic>
        <p:nvPicPr>
          <p:cNvPr id="28" name="Content Placeholder 27">
            <a:extLst>
              <a:ext uri="{FF2B5EF4-FFF2-40B4-BE49-F238E27FC236}">
                <a16:creationId xmlns:a16="http://schemas.microsoft.com/office/drawing/2014/main" id="{F73CE4B7-4228-FFFE-D9DC-4CD18FE4C18A}"/>
              </a:ext>
            </a:extLst>
          </p:cNvPr>
          <p:cNvPicPr>
            <a:picLocks noGrp="1" noChangeAspect="1"/>
          </p:cNvPicPr>
          <p:nvPr>
            <p:ph sz="half" idx="2"/>
          </p:nvPr>
        </p:nvPicPr>
        <p:blipFill>
          <a:blip r:embed="rId3"/>
          <a:stretch>
            <a:fillRect/>
          </a:stretch>
        </p:blipFill>
        <p:spPr>
          <a:xfrm>
            <a:off x="6878324" y="1600200"/>
            <a:ext cx="3820151" cy="4648200"/>
          </a:xfrm>
        </p:spPr>
      </p:pic>
    </p:spTree>
    <p:extLst>
      <p:ext uri="{BB962C8B-B14F-4D97-AF65-F5344CB8AC3E}">
        <p14:creationId xmlns:p14="http://schemas.microsoft.com/office/powerpoint/2010/main" val="2913511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880F-96F3-CC26-FD83-B2417428369D}"/>
              </a:ext>
            </a:extLst>
          </p:cNvPr>
          <p:cNvSpPr>
            <a:spLocks noGrp="1"/>
          </p:cNvSpPr>
          <p:nvPr>
            <p:ph type="title"/>
          </p:nvPr>
        </p:nvSpPr>
        <p:spPr/>
        <p:txBody>
          <a:bodyPr/>
          <a:lstStyle/>
          <a:p>
            <a:r>
              <a:rPr lang="en-US"/>
              <a:t>Submit to the cloud</a:t>
            </a:r>
          </a:p>
        </p:txBody>
      </p:sp>
      <p:pic>
        <p:nvPicPr>
          <p:cNvPr id="13" name="Content Placeholder 12">
            <a:extLst>
              <a:ext uri="{FF2B5EF4-FFF2-40B4-BE49-F238E27FC236}">
                <a16:creationId xmlns:a16="http://schemas.microsoft.com/office/drawing/2014/main" id="{DA4AC5FB-7606-481E-BCEE-29F970852280}"/>
              </a:ext>
            </a:extLst>
          </p:cNvPr>
          <p:cNvPicPr>
            <a:picLocks noGrp="1" noChangeAspect="1"/>
          </p:cNvPicPr>
          <p:nvPr>
            <p:ph idx="1"/>
          </p:nvPr>
        </p:nvPicPr>
        <p:blipFill>
          <a:blip r:embed="rId2"/>
          <a:stretch>
            <a:fillRect/>
          </a:stretch>
        </p:blipFill>
        <p:spPr>
          <a:xfrm>
            <a:off x="609600" y="3406819"/>
            <a:ext cx="10769600" cy="1034961"/>
          </a:xfrm>
        </p:spPr>
      </p:pic>
    </p:spTree>
    <p:extLst>
      <p:ext uri="{BB962C8B-B14F-4D97-AF65-F5344CB8AC3E}">
        <p14:creationId xmlns:p14="http://schemas.microsoft.com/office/powerpoint/2010/main" val="636594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Further Resources</a:t>
            </a:r>
          </a:p>
        </p:txBody>
      </p:sp>
      <p:sp>
        <p:nvSpPr>
          <p:cNvPr id="3" name="Content Placeholder 2"/>
          <p:cNvSpPr>
            <a:spLocks noGrp="1"/>
          </p:cNvSpPr>
          <p:nvPr>
            <p:ph idx="1"/>
          </p:nvPr>
        </p:nvSpPr>
        <p:spPr/>
        <p:txBody>
          <a:bodyPr/>
          <a:lstStyle/>
          <a:p>
            <a:pPr>
              <a:lnSpc>
                <a:spcPct val="100000"/>
              </a:lnSpc>
            </a:pPr>
            <a:r>
              <a:rPr lang="en-US"/>
              <a:t>MATLAB Documentation</a:t>
            </a:r>
          </a:p>
          <a:p>
            <a:pPr lvl="1">
              <a:lnSpc>
                <a:spcPct val="100000"/>
              </a:lnSpc>
            </a:pPr>
            <a:r>
              <a:rPr lang="en-US" sz="2000">
                <a:sym typeface="Wingdings" pitchFamily="2" charset="2"/>
                <a:hlinkClick r:id="rId4"/>
              </a:rPr>
              <a:t>MATLAB  Software Development Tools  Performance and Memory</a:t>
            </a:r>
            <a:endParaRPr lang="en-US" sz="2000">
              <a:sym typeface="Wingdings" pitchFamily="2" charset="2"/>
            </a:endParaRPr>
          </a:p>
          <a:p>
            <a:pPr lvl="1">
              <a:lnSpc>
                <a:spcPct val="100000"/>
              </a:lnSpc>
            </a:pPr>
            <a:r>
              <a:rPr lang="en-US">
                <a:hlinkClick r:id="rId5"/>
              </a:rPr>
              <a:t>Parallel Computing Toolbox</a:t>
            </a:r>
            <a:endParaRPr lang="en-US"/>
          </a:p>
          <a:p>
            <a:pPr marL="458340" lvl="1" indent="0">
              <a:lnSpc>
                <a:spcPct val="100000"/>
              </a:lnSpc>
              <a:buNone/>
            </a:pPr>
            <a:endParaRPr lang="en-US"/>
          </a:p>
          <a:p>
            <a:pPr>
              <a:lnSpc>
                <a:spcPct val="100000"/>
              </a:lnSpc>
            </a:pPr>
            <a:r>
              <a:rPr lang="en-US"/>
              <a:t>Parallel and GPU Computing Tutorials</a:t>
            </a:r>
          </a:p>
          <a:p>
            <a:pPr lvl="1">
              <a:lnSpc>
                <a:spcPct val="100000"/>
              </a:lnSpc>
            </a:pPr>
            <a:r>
              <a:rPr lang="en-US">
                <a:hlinkClick r:id="rId6"/>
              </a:rPr>
              <a:t>https://www.mathworks.com/videos/series/parallel-and-gpu-computing-tutorials-97719.html</a:t>
            </a:r>
            <a:r>
              <a:rPr lang="en-US"/>
              <a:t> </a:t>
            </a:r>
          </a:p>
          <a:p>
            <a:pPr lvl="1">
              <a:lnSpc>
                <a:spcPct val="100000"/>
              </a:lnSpc>
            </a:pPr>
            <a:endParaRPr lang="en-US"/>
          </a:p>
          <a:p>
            <a:pPr>
              <a:lnSpc>
                <a:spcPct val="100000"/>
              </a:lnSpc>
            </a:pPr>
            <a:r>
              <a:rPr lang="en-US"/>
              <a:t>Parallel Computing with MATLAB and Simulink </a:t>
            </a:r>
          </a:p>
          <a:p>
            <a:pPr lvl="1">
              <a:lnSpc>
                <a:spcPct val="100000"/>
              </a:lnSpc>
            </a:pPr>
            <a:r>
              <a:rPr lang="en-US">
                <a:hlinkClick r:id="rId7"/>
              </a:rPr>
              <a:t>https://www.mathworks.com/solutions/parallel-computing.html</a:t>
            </a:r>
            <a:endParaRPr lang="en-US"/>
          </a:p>
        </p:txBody>
      </p:sp>
    </p:spTree>
    <p:custDataLst>
      <p:tags r:id="rId1"/>
    </p:custDataLst>
    <p:extLst>
      <p:ext uri="{BB962C8B-B14F-4D97-AF65-F5344CB8AC3E}">
        <p14:creationId xmlns:p14="http://schemas.microsoft.com/office/powerpoint/2010/main" val="3286792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2" y="457200"/>
            <a:ext cx="10769600" cy="990600"/>
          </a:xfrm>
        </p:spPr>
        <p:txBody>
          <a:bodyPr anchor="t">
            <a:normAutofit/>
          </a:bodyPr>
          <a:lstStyle/>
          <a:p>
            <a:r>
              <a:rPr lang="en-US"/>
              <a:t>Need coding help?</a:t>
            </a:r>
          </a:p>
        </p:txBody>
      </p:sp>
      <p:sp>
        <p:nvSpPr>
          <p:cNvPr id="4" name="Content Placeholder 3"/>
          <p:cNvSpPr>
            <a:spLocks noGrp="1"/>
          </p:cNvSpPr>
          <p:nvPr>
            <p:ph sz="half" idx="1"/>
          </p:nvPr>
        </p:nvSpPr>
        <p:spPr>
          <a:xfrm>
            <a:off x="609602" y="1600200"/>
            <a:ext cx="5562598" cy="4648199"/>
          </a:xfrm>
        </p:spPr>
        <p:txBody>
          <a:bodyPr>
            <a:normAutofit/>
          </a:bodyPr>
          <a:lstStyle/>
          <a:p>
            <a:r>
              <a:rPr lang="en-US" sz="2400">
                <a:hlinkClick r:id="rId2"/>
              </a:rPr>
              <a:t>https://tinyurl.com/ParallelComputingWithMATLAB</a:t>
            </a:r>
            <a:endParaRPr lang="en-US" sz="2400"/>
          </a:p>
        </p:txBody>
      </p:sp>
      <p:pic>
        <p:nvPicPr>
          <p:cNvPr id="12" name="Content Placeholder 11" descr="A qr code with a few black squares&#10;&#10;Description automatically generated">
            <a:extLst>
              <a:ext uri="{FF2B5EF4-FFF2-40B4-BE49-F238E27FC236}">
                <a16:creationId xmlns:a16="http://schemas.microsoft.com/office/drawing/2014/main" id="{C1E405E5-F76A-F9FA-F6B0-BCC3F30E0B04}"/>
              </a:ext>
            </a:extLst>
          </p:cNvPr>
          <p:cNvPicPr>
            <a:picLocks noGrp="1" noChangeAspect="1"/>
          </p:cNvPicPr>
          <p:nvPr>
            <p:ph sz="half" idx="2"/>
          </p:nvPr>
        </p:nvPicPr>
        <p:blipFill>
          <a:blip r:embed="rId3"/>
          <a:stretch>
            <a:fillRect/>
          </a:stretch>
        </p:blipFill>
        <p:spPr>
          <a:xfrm>
            <a:off x="6515010" y="1600200"/>
            <a:ext cx="4546783" cy="4648199"/>
          </a:xfrm>
          <a:noFill/>
        </p:spPr>
      </p:pic>
    </p:spTree>
    <p:extLst>
      <p:ext uri="{BB962C8B-B14F-4D97-AF65-F5344CB8AC3E}">
        <p14:creationId xmlns:p14="http://schemas.microsoft.com/office/powerpoint/2010/main" val="3133583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L-Membrane_CMYK_Master_Smal"/>
          <p:cNvPicPr>
            <a:picLocks noChangeAspect="1" noChangeArrowheads="1"/>
          </p:cNvPicPr>
          <p:nvPr/>
        </p:nvPicPr>
        <p:blipFill>
          <a:blip r:embed="rId4" cstate="print"/>
          <a:srcRect/>
          <a:stretch>
            <a:fillRect/>
          </a:stretch>
        </p:blipFill>
        <p:spPr bwMode="auto">
          <a:xfrm>
            <a:off x="4498398" y="1676400"/>
            <a:ext cx="2512002" cy="2268537"/>
          </a:xfrm>
          <a:prstGeom prst="rect">
            <a:avLst/>
          </a:prstGeom>
          <a:noFill/>
          <a:ln w="9525">
            <a:noFill/>
            <a:miter lim="800000"/>
            <a:headEnd/>
            <a:tailEnd/>
          </a:ln>
        </p:spPr>
      </p:pic>
      <p:sp>
        <p:nvSpPr>
          <p:cNvPr id="5" name="TextBox 4"/>
          <p:cNvSpPr txBox="1"/>
          <p:nvPr/>
        </p:nvSpPr>
        <p:spPr>
          <a:xfrm>
            <a:off x="381000" y="6147137"/>
            <a:ext cx="8748010" cy="707886"/>
          </a:xfrm>
          <a:prstGeom prst="rect">
            <a:avLst/>
          </a:prstGeom>
          <a:noFill/>
        </p:spPr>
        <p:txBody>
          <a:bodyPr wrap="square" rtlCol="0">
            <a:spAutoFit/>
          </a:bodyPr>
          <a:lstStyle/>
          <a:p>
            <a:r>
              <a:rPr lang="en-US" sz="1000">
                <a:solidFill>
                  <a:schemeClr val="bg1"/>
                </a:solidFill>
              </a:rPr>
              <a:t>MATLAB and Simulink are registered trademarks of The MathWorks, Inc.  See </a:t>
            </a:r>
            <a:r>
              <a:rPr lang="en-US" sz="1000" u="sng">
                <a:solidFill>
                  <a:schemeClr val="bg1"/>
                </a:solidFill>
              </a:rPr>
              <a:t>www.mathworks.com/trademarks</a:t>
            </a:r>
            <a:r>
              <a:rPr lang="en-US" sz="1000">
                <a:solidFill>
                  <a:schemeClr val="bg1"/>
                </a:solidFill>
              </a:rPr>
              <a:t> for a list of additional trademarks. Other product or brand names may be trademarks or registered trademarks of their respective holders. © 2024 The MathWorks, Inc.</a:t>
            </a:r>
          </a:p>
          <a:p>
            <a:endParaRPr lang="en-US" sz="20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66951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504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E042-B76B-C6B7-052E-78743F96096D}"/>
              </a:ext>
            </a:extLst>
          </p:cNvPr>
          <p:cNvSpPr>
            <a:spLocks noGrp="1"/>
          </p:cNvSpPr>
          <p:nvPr>
            <p:ph type="title"/>
          </p:nvPr>
        </p:nvSpPr>
        <p:spPr/>
        <p:txBody>
          <a:bodyPr/>
          <a:lstStyle/>
          <a:p>
            <a:r>
              <a:rPr lang="en-US"/>
              <a:t>Extra</a:t>
            </a:r>
          </a:p>
        </p:txBody>
      </p:sp>
      <p:sp>
        <p:nvSpPr>
          <p:cNvPr id="3" name="Content Placeholder 2">
            <a:extLst>
              <a:ext uri="{FF2B5EF4-FFF2-40B4-BE49-F238E27FC236}">
                <a16:creationId xmlns:a16="http://schemas.microsoft.com/office/drawing/2014/main" id="{AA84C272-3E22-C845-9565-320D77452A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833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3BD5-8197-477D-0C9C-3E2D89DE87AC}"/>
              </a:ext>
            </a:extLst>
          </p:cNvPr>
          <p:cNvSpPr>
            <a:spLocks noGrp="1"/>
          </p:cNvSpPr>
          <p:nvPr>
            <p:ph type="title"/>
          </p:nvPr>
        </p:nvSpPr>
        <p:spPr/>
        <p:txBody>
          <a:bodyPr/>
          <a:lstStyle/>
          <a:p>
            <a:r>
              <a:rPr lang="en-US"/>
              <a:t>Before going parallel, optimize your code for the best performance</a:t>
            </a:r>
          </a:p>
        </p:txBody>
      </p:sp>
      <p:pic>
        <p:nvPicPr>
          <p:cNvPr id="5" name="Content Placeholder 4">
            <a:extLst>
              <a:ext uri="{FF2B5EF4-FFF2-40B4-BE49-F238E27FC236}">
                <a16:creationId xmlns:a16="http://schemas.microsoft.com/office/drawing/2014/main" id="{D7E29251-C348-EA95-D799-8AEE49A527E6}"/>
              </a:ext>
            </a:extLst>
          </p:cNvPr>
          <p:cNvPicPr>
            <a:picLocks noGrp="1" noChangeAspect="1"/>
          </p:cNvPicPr>
          <p:nvPr>
            <p:ph idx="1"/>
          </p:nvPr>
        </p:nvPicPr>
        <p:blipFill>
          <a:blip r:embed="rId2"/>
          <a:stretch>
            <a:fillRect/>
          </a:stretch>
        </p:blipFill>
        <p:spPr>
          <a:xfrm>
            <a:off x="1770590" y="3090966"/>
            <a:ext cx="8447619" cy="1666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60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4D81FA47-4DCB-43B3-A4EB-696E5DFD2BEB}"/>
              </a:ext>
            </a:extLst>
          </p:cNvPr>
          <p:cNvSpPr>
            <a:spLocks noChangeAspect="1"/>
          </p:cNvSpPr>
          <p:nvPr/>
        </p:nvSpPr>
        <p:spPr>
          <a:xfrm>
            <a:off x="2730968" y="3669856"/>
            <a:ext cx="4894299" cy="887219"/>
          </a:xfrm>
          <a:custGeom>
            <a:avLst/>
            <a:gdLst>
              <a:gd name="connsiteX0" fmla="*/ 0 w 4831883"/>
              <a:gd name="connsiteY0" fmla="*/ 875899 h 875899"/>
              <a:gd name="connsiteX1" fmla="*/ 4831883 w 4831883"/>
              <a:gd name="connsiteY1" fmla="*/ 0 h 875899"/>
            </a:gdLst>
            <a:ahLst/>
            <a:cxnLst>
              <a:cxn ang="0">
                <a:pos x="connsiteX0" y="connsiteY0"/>
              </a:cxn>
              <a:cxn ang="0">
                <a:pos x="connsiteX1" y="connsiteY1"/>
              </a:cxn>
            </a:cxnLst>
            <a:rect l="l" t="t" r="r" b="b"/>
            <a:pathLst>
              <a:path w="4831883" h="875899">
                <a:moveTo>
                  <a:pt x="0" y="875899"/>
                </a:moveTo>
                <a:lnTo>
                  <a:pt x="4831883"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4">
              <a:solidFill>
                <a:schemeClr val="tx1"/>
              </a:solidFill>
            </a:endParaRPr>
          </a:p>
        </p:txBody>
      </p:sp>
      <p:sp>
        <p:nvSpPr>
          <p:cNvPr id="9" name="Title 8">
            <a:extLst>
              <a:ext uri="{FF2B5EF4-FFF2-40B4-BE49-F238E27FC236}">
                <a16:creationId xmlns:a16="http://schemas.microsoft.com/office/drawing/2014/main" id="{382C72F4-2E3B-41F4-B177-CC4FF097FCA2}"/>
              </a:ext>
            </a:extLst>
          </p:cNvPr>
          <p:cNvSpPr>
            <a:spLocks noGrp="1"/>
          </p:cNvSpPr>
          <p:nvPr>
            <p:ph type="title"/>
          </p:nvPr>
        </p:nvSpPr>
        <p:spPr/>
        <p:txBody>
          <a:bodyPr/>
          <a:lstStyle/>
          <a:p>
            <a:r>
              <a:rPr lang="en-GB"/>
              <a:t>Scale further with parallel computing</a:t>
            </a:r>
            <a:endParaRPr lang="en-US"/>
          </a:p>
        </p:txBody>
      </p:sp>
      <p:pic>
        <p:nvPicPr>
          <p:cNvPr id="19" name="Content Placeholder 3">
            <a:extLst>
              <a:ext uri="{FF2B5EF4-FFF2-40B4-BE49-F238E27FC236}">
                <a16:creationId xmlns:a16="http://schemas.microsoft.com/office/drawing/2014/main" id="{21EF63A1-5F08-155D-BA38-AC37C4B9D2FB}"/>
              </a:ext>
            </a:extLst>
          </p:cNvPr>
          <p:cNvPicPr>
            <a:picLocks noChangeAspect="1"/>
          </p:cNvPicPr>
          <p:nvPr/>
        </p:nvPicPr>
        <p:blipFill rotWithShape="1">
          <a:blip r:embed="rId4"/>
          <a:srcRect l="226" t="8424" r="3555" b="3670"/>
          <a:stretch/>
        </p:blipFill>
        <p:spPr>
          <a:xfrm>
            <a:off x="1154623" y="1628800"/>
            <a:ext cx="4509329" cy="4648200"/>
          </a:xfrm>
          <a:prstGeom prst="rect">
            <a:avLst/>
          </a:prstGeom>
          <a:ln>
            <a:noFill/>
          </a:ln>
        </p:spPr>
        <p:style>
          <a:lnRef idx="1">
            <a:schemeClr val="accent5"/>
          </a:lnRef>
          <a:fillRef idx="3">
            <a:schemeClr val="accent5"/>
          </a:fillRef>
          <a:effectRef idx="2">
            <a:schemeClr val="accent5"/>
          </a:effectRef>
          <a:fontRef idx="minor">
            <a:schemeClr val="lt1"/>
          </a:fontRef>
        </p:style>
      </p:pic>
      <p:sp>
        <p:nvSpPr>
          <p:cNvPr id="22" name="Rounded Rectangle 5">
            <a:extLst>
              <a:ext uri="{FF2B5EF4-FFF2-40B4-BE49-F238E27FC236}">
                <a16:creationId xmlns:a16="http://schemas.microsoft.com/office/drawing/2014/main" id="{1EB92374-52BD-488D-D89D-066DB3308F6D}"/>
              </a:ext>
            </a:extLst>
          </p:cNvPr>
          <p:cNvSpPr/>
          <p:nvPr/>
        </p:nvSpPr>
        <p:spPr>
          <a:xfrm>
            <a:off x="9048945" y="3579104"/>
            <a:ext cx="2879703" cy="1939406"/>
          </a:xfrm>
          <a:prstGeom prst="roundRect">
            <a:avLst>
              <a:gd name="adj" fmla="val 68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a:latin typeface="Arial" pitchFamily="34" charset="0"/>
              <a:cs typeface="Arial" pitchFamily="34" charset="0"/>
            </a:endParaRPr>
          </a:p>
        </p:txBody>
      </p:sp>
      <p:pic>
        <p:nvPicPr>
          <p:cNvPr id="23" name="Picture 22" descr="L-Membrane_CMYK_Master_Smal.gif">
            <a:extLst>
              <a:ext uri="{FF2B5EF4-FFF2-40B4-BE49-F238E27FC236}">
                <a16:creationId xmlns:a16="http://schemas.microsoft.com/office/drawing/2014/main" id="{92207C10-81C5-0322-50B8-BC7E72BA9060}"/>
              </a:ext>
            </a:extLst>
          </p:cNvPr>
          <p:cNvPicPr>
            <a:picLocks noChangeAspect="1"/>
          </p:cNvPicPr>
          <p:nvPr/>
        </p:nvPicPr>
        <p:blipFill>
          <a:blip r:embed="rId5" cstate="print"/>
          <a:stretch>
            <a:fillRect/>
          </a:stretch>
        </p:blipFill>
        <p:spPr>
          <a:xfrm>
            <a:off x="6570809" y="1992403"/>
            <a:ext cx="1038730" cy="937742"/>
          </a:xfrm>
          <a:prstGeom prst="rect">
            <a:avLst/>
          </a:prstGeom>
        </p:spPr>
      </p:pic>
      <p:sp>
        <p:nvSpPr>
          <p:cNvPr id="24" name="Rectangle 23">
            <a:extLst>
              <a:ext uri="{FF2B5EF4-FFF2-40B4-BE49-F238E27FC236}">
                <a16:creationId xmlns:a16="http://schemas.microsoft.com/office/drawing/2014/main" id="{DA7F046D-1A27-4F35-FE25-7C34568D2164}"/>
              </a:ext>
            </a:extLst>
          </p:cNvPr>
          <p:cNvSpPr/>
          <p:nvPr/>
        </p:nvSpPr>
        <p:spPr>
          <a:xfrm>
            <a:off x="9241349" y="4766286"/>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3</a:t>
            </a:r>
          </a:p>
        </p:txBody>
      </p:sp>
      <p:sp>
        <p:nvSpPr>
          <p:cNvPr id="25" name="Freeform 18">
            <a:extLst>
              <a:ext uri="{FF2B5EF4-FFF2-40B4-BE49-F238E27FC236}">
                <a16:creationId xmlns:a16="http://schemas.microsoft.com/office/drawing/2014/main" id="{259F9884-3754-ECA5-1471-58B4E573966A}"/>
              </a:ext>
            </a:extLst>
          </p:cNvPr>
          <p:cNvSpPr/>
          <p:nvPr/>
        </p:nvSpPr>
        <p:spPr bwMode="auto">
          <a:xfrm flipV="1">
            <a:off x="7795732" y="2374519"/>
            <a:ext cx="2081576" cy="1246520"/>
          </a:xfrm>
          <a:prstGeom prst="bentUpArrow">
            <a:avLst>
              <a:gd name="adj1" fmla="val 6873"/>
              <a:gd name="adj2" fmla="val 10359"/>
              <a:gd name="adj3" fmla="val 15936"/>
            </a:avLst>
          </a:prstGeom>
          <a:solidFill>
            <a:schemeClr val="tx2"/>
          </a:solidFill>
          <a:ln w="114300" cap="flat" cmpd="sng" algn="ctr">
            <a:solidFill>
              <a:schemeClr val="tx2"/>
            </a:solidFill>
            <a:prstDash val="solid"/>
            <a:round/>
            <a:headEnd type="triangle" w="sm" len="sm"/>
            <a:tailEnd type="triangle" w="sm" len="sm"/>
          </a:ln>
          <a:effectLst/>
        </p:spPr>
        <p:txBody>
          <a:bodyPr vert="horz" wrap="none" lIns="91214" tIns="45607" rIns="91214" bIns="45607" numCol="1" rtlCol="0" anchor="ctr" anchorCtr="0" compatLnSpc="1">
            <a:prstTxWarp prst="textNoShape">
              <a:avLst/>
            </a:prstTxWarp>
          </a:bodyPr>
          <a:lstStyle/>
          <a:p>
            <a:pPr algn="ctr" eaLnBrk="0" fontAlgn="base" hangingPunct="0">
              <a:spcBef>
                <a:spcPct val="0"/>
              </a:spcBef>
              <a:spcAft>
                <a:spcPct val="0"/>
              </a:spcAft>
            </a:pPr>
            <a:endParaRPr lang="en-US" sz="998" b="1">
              <a:solidFill>
                <a:srgbClr val="000000"/>
              </a:solidFill>
              <a:latin typeface="Times New Roman" pitchFamily="18" charset="0"/>
            </a:endParaRPr>
          </a:p>
        </p:txBody>
      </p:sp>
      <p:sp>
        <p:nvSpPr>
          <p:cNvPr id="26" name="Rectangle 25">
            <a:extLst>
              <a:ext uri="{FF2B5EF4-FFF2-40B4-BE49-F238E27FC236}">
                <a16:creationId xmlns:a16="http://schemas.microsoft.com/office/drawing/2014/main" id="{77680D99-D5ED-2D35-6128-8321370C942C}"/>
              </a:ext>
            </a:extLst>
          </p:cNvPr>
          <p:cNvSpPr/>
          <p:nvPr/>
        </p:nvSpPr>
        <p:spPr>
          <a:xfrm>
            <a:off x="9241349" y="3738674"/>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1 </a:t>
            </a:r>
          </a:p>
        </p:txBody>
      </p:sp>
      <p:sp>
        <p:nvSpPr>
          <p:cNvPr id="27" name="Rectangle 26">
            <a:extLst>
              <a:ext uri="{FF2B5EF4-FFF2-40B4-BE49-F238E27FC236}">
                <a16:creationId xmlns:a16="http://schemas.microsoft.com/office/drawing/2014/main" id="{ADB88EC2-3F93-F7AD-9019-729E5D1D45BD}"/>
              </a:ext>
            </a:extLst>
          </p:cNvPr>
          <p:cNvSpPr/>
          <p:nvPr/>
        </p:nvSpPr>
        <p:spPr>
          <a:xfrm>
            <a:off x="10704103" y="3738674"/>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2</a:t>
            </a:r>
          </a:p>
        </p:txBody>
      </p:sp>
      <p:sp>
        <p:nvSpPr>
          <p:cNvPr id="28" name="Rectangle 27">
            <a:extLst>
              <a:ext uri="{FF2B5EF4-FFF2-40B4-BE49-F238E27FC236}">
                <a16:creationId xmlns:a16="http://schemas.microsoft.com/office/drawing/2014/main" id="{80070D16-611A-7D64-BA89-21E4C46232F8}"/>
              </a:ext>
            </a:extLst>
          </p:cNvPr>
          <p:cNvSpPr/>
          <p:nvPr/>
        </p:nvSpPr>
        <p:spPr>
          <a:xfrm>
            <a:off x="10704103" y="4766286"/>
            <a:ext cx="1016118" cy="6188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97" b="1">
                <a:solidFill>
                  <a:srgbClr val="FFFFFF"/>
                </a:solidFill>
                <a:cs typeface="Arial" pitchFamily="34" charset="0"/>
              </a:rPr>
              <a:t>Core 4</a:t>
            </a:r>
          </a:p>
        </p:txBody>
      </p:sp>
      <p:sp>
        <p:nvSpPr>
          <p:cNvPr id="29" name="TextBox 28">
            <a:extLst>
              <a:ext uri="{FF2B5EF4-FFF2-40B4-BE49-F238E27FC236}">
                <a16:creationId xmlns:a16="http://schemas.microsoft.com/office/drawing/2014/main" id="{D4FC1B17-BABA-3BBC-9B01-BE101FEB36E2}"/>
              </a:ext>
            </a:extLst>
          </p:cNvPr>
          <p:cNvSpPr txBox="1"/>
          <p:nvPr/>
        </p:nvSpPr>
        <p:spPr>
          <a:xfrm>
            <a:off x="6210049" y="2963552"/>
            <a:ext cx="2081576" cy="353943"/>
          </a:xfrm>
          <a:prstGeom prst="rect">
            <a:avLst/>
          </a:prstGeom>
          <a:noFill/>
        </p:spPr>
        <p:txBody>
          <a:bodyPr wrap="square" rtlCol="0">
            <a:spAutoFit/>
          </a:bodyPr>
          <a:lstStyle/>
          <a:p>
            <a:pPr algn="ctr"/>
            <a:r>
              <a:rPr lang="en-US" sz="1700" b="1">
                <a:solidFill>
                  <a:schemeClr val="tx2">
                    <a:lumMod val="75000"/>
                  </a:schemeClr>
                </a:solidFill>
                <a:cs typeface="Arial" pitchFamily="34" charset="0"/>
              </a:rPr>
              <a:t>MATLAB Desktop</a:t>
            </a:r>
          </a:p>
        </p:txBody>
      </p:sp>
      <p:pic>
        <p:nvPicPr>
          <p:cNvPr id="31" name="Picture 30" descr="L-Membrane_CMYK_Master_Smal.gif">
            <a:extLst>
              <a:ext uri="{FF2B5EF4-FFF2-40B4-BE49-F238E27FC236}">
                <a16:creationId xmlns:a16="http://schemas.microsoft.com/office/drawing/2014/main" id="{78DBADE7-E911-EF98-F477-27894A826A92}"/>
              </a:ext>
            </a:extLst>
          </p:cNvPr>
          <p:cNvPicPr>
            <a:picLocks noChangeAspect="1"/>
          </p:cNvPicPr>
          <p:nvPr/>
        </p:nvPicPr>
        <p:blipFill>
          <a:blip r:embed="rId5" cstate="print"/>
          <a:stretch>
            <a:fillRect/>
          </a:stretch>
        </p:blipFill>
        <p:spPr>
          <a:xfrm>
            <a:off x="9784341" y="4076138"/>
            <a:ext cx="495968" cy="447748"/>
          </a:xfrm>
          <a:prstGeom prst="rect">
            <a:avLst/>
          </a:prstGeom>
        </p:spPr>
      </p:pic>
      <p:sp>
        <p:nvSpPr>
          <p:cNvPr id="34" name="TextBox 33">
            <a:extLst>
              <a:ext uri="{FF2B5EF4-FFF2-40B4-BE49-F238E27FC236}">
                <a16:creationId xmlns:a16="http://schemas.microsoft.com/office/drawing/2014/main" id="{FB3F0EA1-F736-A040-9E2C-7E3DA0460169}"/>
              </a:ext>
            </a:extLst>
          </p:cNvPr>
          <p:cNvSpPr txBox="1"/>
          <p:nvPr/>
        </p:nvSpPr>
        <p:spPr>
          <a:xfrm>
            <a:off x="9448008" y="5573376"/>
            <a:ext cx="2081576" cy="353943"/>
          </a:xfrm>
          <a:prstGeom prst="rect">
            <a:avLst/>
          </a:prstGeom>
          <a:noFill/>
        </p:spPr>
        <p:txBody>
          <a:bodyPr wrap="square" rtlCol="0">
            <a:spAutoFit/>
          </a:bodyPr>
          <a:lstStyle/>
          <a:p>
            <a:pPr algn="ctr"/>
            <a:r>
              <a:rPr lang="en-US" sz="1700" b="1">
                <a:solidFill>
                  <a:schemeClr val="tx2">
                    <a:lumMod val="75000"/>
                  </a:schemeClr>
                </a:solidFill>
                <a:cs typeface="Arial" pitchFamily="34" charset="0"/>
              </a:rPr>
              <a:t>CPU with 4 cores</a:t>
            </a:r>
          </a:p>
        </p:txBody>
      </p:sp>
      <p:pic>
        <p:nvPicPr>
          <p:cNvPr id="35" name="Picture 34" descr="L-Membrane_CMYK_Master_Smal.gif">
            <a:extLst>
              <a:ext uri="{FF2B5EF4-FFF2-40B4-BE49-F238E27FC236}">
                <a16:creationId xmlns:a16="http://schemas.microsoft.com/office/drawing/2014/main" id="{B18CD4E5-3233-E476-CA38-6A5E58D93673}"/>
              </a:ext>
            </a:extLst>
          </p:cNvPr>
          <p:cNvPicPr>
            <a:picLocks noChangeAspect="1"/>
          </p:cNvPicPr>
          <p:nvPr/>
        </p:nvPicPr>
        <p:blipFill>
          <a:blip r:embed="rId5" cstate="print"/>
          <a:stretch>
            <a:fillRect/>
          </a:stretch>
        </p:blipFill>
        <p:spPr>
          <a:xfrm>
            <a:off x="11262696" y="4101059"/>
            <a:ext cx="495968" cy="447748"/>
          </a:xfrm>
          <a:prstGeom prst="rect">
            <a:avLst/>
          </a:prstGeom>
        </p:spPr>
      </p:pic>
      <p:pic>
        <p:nvPicPr>
          <p:cNvPr id="37" name="Picture 36" descr="L-Membrane_CMYK_Master_Smal.gif">
            <a:extLst>
              <a:ext uri="{FF2B5EF4-FFF2-40B4-BE49-F238E27FC236}">
                <a16:creationId xmlns:a16="http://schemas.microsoft.com/office/drawing/2014/main" id="{B36D47FB-E004-B0C2-8D0B-2EE878D6B870}"/>
              </a:ext>
            </a:extLst>
          </p:cNvPr>
          <p:cNvPicPr>
            <a:picLocks noChangeAspect="1"/>
          </p:cNvPicPr>
          <p:nvPr/>
        </p:nvPicPr>
        <p:blipFill>
          <a:blip r:embed="rId5" cstate="print"/>
          <a:stretch>
            <a:fillRect/>
          </a:stretch>
        </p:blipFill>
        <p:spPr>
          <a:xfrm>
            <a:off x="9829513" y="5020920"/>
            <a:ext cx="495968" cy="447748"/>
          </a:xfrm>
          <a:prstGeom prst="rect">
            <a:avLst/>
          </a:prstGeom>
        </p:spPr>
      </p:pic>
      <p:pic>
        <p:nvPicPr>
          <p:cNvPr id="38" name="Picture 37" descr="L-Membrane_CMYK_Master_Smal.gif">
            <a:extLst>
              <a:ext uri="{FF2B5EF4-FFF2-40B4-BE49-F238E27FC236}">
                <a16:creationId xmlns:a16="http://schemas.microsoft.com/office/drawing/2014/main" id="{D9C799E6-8CAD-2BF5-F926-644D84F92770}"/>
              </a:ext>
            </a:extLst>
          </p:cNvPr>
          <p:cNvPicPr>
            <a:picLocks noChangeAspect="1"/>
          </p:cNvPicPr>
          <p:nvPr/>
        </p:nvPicPr>
        <p:blipFill>
          <a:blip r:embed="rId5" cstate="print"/>
          <a:stretch>
            <a:fillRect/>
          </a:stretch>
        </p:blipFill>
        <p:spPr>
          <a:xfrm>
            <a:off x="11295258" y="5019282"/>
            <a:ext cx="495968" cy="447748"/>
          </a:xfrm>
          <a:prstGeom prst="rect">
            <a:avLst/>
          </a:prstGeom>
        </p:spPr>
      </p:pic>
      <p:sp>
        <p:nvSpPr>
          <p:cNvPr id="3" name="Rectangle: Rounded Corners 2">
            <a:extLst>
              <a:ext uri="{FF2B5EF4-FFF2-40B4-BE49-F238E27FC236}">
                <a16:creationId xmlns:a16="http://schemas.microsoft.com/office/drawing/2014/main" id="{4628A316-A64D-B48C-AA63-563F4BAA24D3}"/>
              </a:ext>
            </a:extLst>
          </p:cNvPr>
          <p:cNvSpPr/>
          <p:nvPr/>
        </p:nvSpPr>
        <p:spPr>
          <a:xfrm>
            <a:off x="1142835" y="4915743"/>
            <a:ext cx="4509329" cy="1372475"/>
          </a:xfrm>
          <a:prstGeom prst="roundRect">
            <a:avLst>
              <a:gd name="adj" fmla="val 5556"/>
            </a:avLst>
          </a:prstGeom>
          <a:noFill/>
          <a:ln>
            <a:solidFill>
              <a:schemeClr val="accent2"/>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76464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3B77-01C2-37BB-E1AB-CA34A09B4584}"/>
              </a:ext>
            </a:extLst>
          </p:cNvPr>
          <p:cNvSpPr>
            <a:spLocks noGrp="1"/>
          </p:cNvSpPr>
          <p:nvPr>
            <p:ph type="title"/>
          </p:nvPr>
        </p:nvSpPr>
        <p:spPr/>
        <p:txBody>
          <a:bodyPr/>
          <a:lstStyle/>
          <a:p>
            <a:r>
              <a:rPr lang="en-US">
                <a:latin typeface="Roboto" panose="02000000000000000000" pitchFamily="2" charset="0"/>
              </a:rPr>
              <a:t>T</a:t>
            </a:r>
            <a:r>
              <a:rPr lang="en-US" b="0" i="0">
                <a:effectLst/>
                <a:latin typeface="Roboto" panose="02000000000000000000" pitchFamily="2" charset="0"/>
              </a:rPr>
              <a:t>ake advantage of your multicore and multiprocessor computers automatically</a:t>
            </a:r>
            <a:endParaRPr lang="en-DE"/>
          </a:p>
        </p:txBody>
      </p:sp>
      <p:pic>
        <p:nvPicPr>
          <p:cNvPr id="4" name="Content Placeholder 3">
            <a:extLst>
              <a:ext uri="{FF2B5EF4-FFF2-40B4-BE49-F238E27FC236}">
                <a16:creationId xmlns:a16="http://schemas.microsoft.com/office/drawing/2014/main" id="{A3686175-3CC7-128F-CF30-A40B4F73DFA5}"/>
              </a:ext>
            </a:extLst>
          </p:cNvPr>
          <p:cNvPicPr>
            <a:picLocks noGrp="1" noChangeAspect="1"/>
          </p:cNvPicPr>
          <p:nvPr>
            <p:ph idx="1"/>
          </p:nvPr>
        </p:nvPicPr>
        <p:blipFill rotWithShape="1">
          <a:blip r:embed="rId3"/>
          <a:srcRect l="226" t="8424" r="3555" b="3670"/>
          <a:stretch/>
        </p:blipFill>
        <p:spPr>
          <a:xfrm>
            <a:off x="1154623" y="2097491"/>
            <a:ext cx="4509329" cy="4648200"/>
          </a:xfrm>
          <a:prstGeom prst="rect">
            <a:avLst/>
          </a:prstGeom>
        </p:spPr>
        <p:style>
          <a:lnRef idx="1">
            <a:schemeClr val="accent5"/>
          </a:lnRef>
          <a:fillRef idx="3">
            <a:schemeClr val="accent5"/>
          </a:fillRef>
          <a:effectRef idx="2">
            <a:schemeClr val="accent5"/>
          </a:effectRef>
          <a:fontRef idx="minor">
            <a:schemeClr val="lt1"/>
          </a:fontRef>
        </p:style>
      </p:pic>
      <p:sp>
        <p:nvSpPr>
          <p:cNvPr id="6" name="TextBox 5">
            <a:extLst>
              <a:ext uri="{FF2B5EF4-FFF2-40B4-BE49-F238E27FC236}">
                <a16:creationId xmlns:a16="http://schemas.microsoft.com/office/drawing/2014/main" id="{28AF2420-B1AF-376D-C926-92D546806DC5}"/>
              </a:ext>
            </a:extLst>
          </p:cNvPr>
          <p:cNvSpPr txBox="1"/>
          <p:nvPr/>
        </p:nvSpPr>
        <p:spPr>
          <a:xfrm>
            <a:off x="1708395" y="1340768"/>
            <a:ext cx="3401782" cy="707886"/>
          </a:xfrm>
          <a:prstGeom prst="rect">
            <a:avLst/>
          </a:prstGeom>
          <a:noFill/>
        </p:spPr>
        <p:txBody>
          <a:bodyPr wrap="square" rtlCol="0">
            <a:spAutoFit/>
          </a:bodyPr>
          <a:lstStyle/>
          <a:p>
            <a:r>
              <a:rPr lang="en-US" sz="2000">
                <a:solidFill>
                  <a:schemeClr val="accent1"/>
                </a:solidFill>
                <a:latin typeface="Arial" pitchFamily="34" charset="0"/>
                <a:cs typeface="Arial" pitchFamily="34" charset="0"/>
              </a:rPr>
              <a:t>with no programming effort using built-in multithreading</a:t>
            </a:r>
            <a:endParaRPr lang="en-DE" sz="2000">
              <a:solidFill>
                <a:schemeClr val="accent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CD0DC40E-43C5-36A9-DFD8-CE076DD3E424}"/>
              </a:ext>
            </a:extLst>
          </p:cNvPr>
          <p:cNvSpPr txBox="1"/>
          <p:nvPr/>
        </p:nvSpPr>
        <p:spPr>
          <a:xfrm>
            <a:off x="7536160" y="1447800"/>
            <a:ext cx="4046238" cy="553998"/>
          </a:xfrm>
          <a:prstGeom prst="rect">
            <a:avLst/>
          </a:prstGeom>
          <a:noFill/>
        </p:spPr>
        <p:txBody>
          <a:bodyPr wrap="square" rtlCol="0">
            <a:spAutoFit/>
          </a:bodyPr>
          <a:lstStyle/>
          <a:p>
            <a:r>
              <a:rPr lang="en-US" sz="2000">
                <a:solidFill>
                  <a:schemeClr val="accent1"/>
                </a:solidFill>
                <a:latin typeface="Arial" pitchFamily="34" charset="0"/>
                <a:cs typeface="Arial" pitchFamily="34" charset="0"/>
              </a:rPr>
              <a:t>just by setting a flag/preference</a:t>
            </a:r>
          </a:p>
          <a:p>
            <a:r>
              <a:rPr lang="en-US" sz="1000">
                <a:solidFill>
                  <a:schemeClr val="accent1"/>
                </a:solidFill>
                <a:latin typeface="Arial" pitchFamily="34" charset="0"/>
                <a:cs typeface="Arial" pitchFamily="34" charset="0"/>
              </a:rPr>
              <a:t>* with Parallel Computing Toolbox</a:t>
            </a:r>
            <a:endParaRPr lang="en-DE" sz="1000">
              <a:solidFill>
                <a:schemeClr val="accent1"/>
              </a:solidFill>
              <a:latin typeface="Arial" pitchFamily="34" charset="0"/>
              <a:cs typeface="Arial" pitchFamily="34" charset="0"/>
            </a:endParaRPr>
          </a:p>
        </p:txBody>
      </p:sp>
      <p:pic>
        <p:nvPicPr>
          <p:cNvPr id="8" name="Picture 7" descr="Chart, scatter chart&#10;&#10;Description automatically generated">
            <a:extLst>
              <a:ext uri="{FF2B5EF4-FFF2-40B4-BE49-F238E27FC236}">
                <a16:creationId xmlns:a16="http://schemas.microsoft.com/office/drawing/2014/main" id="{D45FC589-7FD9-84EE-C16C-3B64DAC1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40" y="2348880"/>
            <a:ext cx="5406734" cy="3742432"/>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E9ECCCC1-C42A-A99F-476C-421C2836B955}"/>
              </a:ext>
            </a:extLst>
          </p:cNvPr>
          <p:cNvSpPr/>
          <p:nvPr/>
        </p:nvSpPr>
        <p:spPr>
          <a:xfrm>
            <a:off x="8853595" y="2614052"/>
            <a:ext cx="288032" cy="360040"/>
          </a:xfrm>
          <a:prstGeom prst="roundRect">
            <a:avLst/>
          </a:prstGeom>
          <a:noFill/>
          <a:ln>
            <a:solidFill>
              <a:schemeClr val="accent1"/>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14" name="Rectangle: Rounded Corners 13">
            <a:extLst>
              <a:ext uri="{FF2B5EF4-FFF2-40B4-BE49-F238E27FC236}">
                <a16:creationId xmlns:a16="http://schemas.microsoft.com/office/drawing/2014/main" id="{5D703DF8-B34F-61BB-0A23-E27AD4E66E49}"/>
              </a:ext>
            </a:extLst>
          </p:cNvPr>
          <p:cNvSpPr/>
          <p:nvPr/>
        </p:nvSpPr>
        <p:spPr>
          <a:xfrm>
            <a:off x="1199456" y="5373215"/>
            <a:ext cx="4392488" cy="1338537"/>
          </a:xfrm>
          <a:prstGeom prst="roundRect">
            <a:avLst>
              <a:gd name="adj" fmla="val 555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29575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Consider parallel overhead* in deciding when to use </a:t>
            </a:r>
            <a:r>
              <a:rPr lang="en-US" b="1">
                <a:latin typeface="Courier New" panose="02070309020205020404" pitchFamily="49" charset="0"/>
                <a:cs typeface="Courier New" panose="02070309020205020404" pitchFamily="49" charset="0"/>
              </a:rPr>
              <a:t>parfor</a:t>
            </a:r>
            <a:endParaRPr lang="en-US"/>
          </a:p>
        </p:txBody>
      </p:sp>
      <p:sp>
        <p:nvSpPr>
          <p:cNvPr id="2" name="Content Placeholder 1">
            <a:extLst>
              <a:ext uri="{FF2B5EF4-FFF2-40B4-BE49-F238E27FC236}">
                <a16:creationId xmlns:a16="http://schemas.microsoft.com/office/drawing/2014/main" id="{3F0C4F05-C31B-E6E7-F65A-8C0FC0B28C1F}"/>
              </a:ext>
            </a:extLst>
          </p:cNvPr>
          <p:cNvSpPr>
            <a:spLocks noGrp="1"/>
          </p:cNvSpPr>
          <p:nvPr>
            <p:ph sz="half" idx="1"/>
          </p:nvPr>
        </p:nvSpPr>
        <p:spPr>
          <a:xfrm>
            <a:off x="407368" y="1600201"/>
            <a:ext cx="5688632" cy="2188840"/>
          </a:xfrm>
        </p:spPr>
        <p:txBody>
          <a:bodyPr/>
          <a:lstStyle/>
          <a:p>
            <a:pPr marL="0" indent="0">
              <a:buNone/>
            </a:pPr>
            <a:r>
              <a:rPr lang="en-US" b="1">
                <a:latin typeface="Courier New" panose="02070309020205020404" pitchFamily="49" charset="0"/>
                <a:cs typeface="Courier New" panose="02070309020205020404" pitchFamily="49" charset="0"/>
              </a:rPr>
              <a:t>parfor</a:t>
            </a:r>
            <a:r>
              <a:rPr lang="en-US" b="1">
                <a:latin typeface="+mn-lt"/>
                <a:cs typeface="Courier New" panose="02070309020205020404" pitchFamily="49" charset="0"/>
              </a:rPr>
              <a:t> </a:t>
            </a:r>
            <a:r>
              <a:rPr lang="en-US" b="1"/>
              <a:t>can be useful </a:t>
            </a:r>
            <a:r>
              <a:rPr lang="en-US" b="1">
                <a:sym typeface="Wingdings" panose="05000000000000000000" pitchFamily="2" charset="2"/>
              </a:rPr>
              <a:t></a:t>
            </a:r>
          </a:p>
          <a:p>
            <a:r>
              <a:rPr lang="en-US" sz="2200" b="1">
                <a:latin typeface="Courier New" panose="02070309020205020404" pitchFamily="49" charset="0"/>
                <a:cs typeface="Courier New" panose="02070309020205020404" pitchFamily="49" charset="0"/>
              </a:rPr>
              <a:t>for</a:t>
            </a:r>
            <a:r>
              <a:rPr lang="en-US" sz="2200" b="0" i="0">
                <a:solidFill>
                  <a:srgbClr val="212121"/>
                </a:solidFill>
                <a:effectLst/>
                <a:latin typeface="Roboto" panose="02000000000000000000" pitchFamily="2" charset="0"/>
              </a:rPr>
              <a:t>-loops with loop iterations that take long to execute</a:t>
            </a:r>
          </a:p>
          <a:p>
            <a:r>
              <a:rPr lang="en-US" sz="2200" b="1">
                <a:latin typeface="Courier New" panose="02070309020205020404" pitchFamily="49" charset="0"/>
                <a:cs typeface="Courier New" panose="02070309020205020404" pitchFamily="49" charset="0"/>
              </a:rPr>
              <a:t>for</a:t>
            </a:r>
            <a:r>
              <a:rPr lang="en-US" sz="2200">
                <a:solidFill>
                  <a:srgbClr val="212121"/>
                </a:solidFill>
                <a:latin typeface="Roboto" panose="02000000000000000000" pitchFamily="2" charset="0"/>
              </a:rPr>
              <a:t>-loops with </a:t>
            </a:r>
            <a:r>
              <a:rPr lang="en-US" sz="2200" b="1">
                <a:solidFill>
                  <a:srgbClr val="212121"/>
                </a:solidFill>
                <a:latin typeface="Roboto" panose="02000000000000000000" pitchFamily="2" charset="0"/>
              </a:rPr>
              <a:t>many</a:t>
            </a:r>
            <a:r>
              <a:rPr lang="en-US" sz="2200">
                <a:solidFill>
                  <a:srgbClr val="212121"/>
                </a:solidFill>
                <a:latin typeface="Roboto" panose="02000000000000000000" pitchFamily="2" charset="0"/>
              </a:rPr>
              <a:t> </a:t>
            </a:r>
            <a:r>
              <a:rPr lang="en-US" sz="2200" b="0" i="0">
                <a:solidFill>
                  <a:srgbClr val="212121"/>
                </a:solidFill>
                <a:effectLst/>
                <a:latin typeface="Roboto" panose="02000000000000000000" pitchFamily="2" charset="0"/>
              </a:rPr>
              <a:t>loop iterations that take a short time, e.g., parameter sweep</a:t>
            </a:r>
            <a:endParaRPr lang="en-DE" sz="2200"/>
          </a:p>
        </p:txBody>
      </p:sp>
      <p:sp>
        <p:nvSpPr>
          <p:cNvPr id="3" name="Content Placeholder 2">
            <a:extLst>
              <a:ext uri="{FF2B5EF4-FFF2-40B4-BE49-F238E27FC236}">
                <a16:creationId xmlns:a16="http://schemas.microsoft.com/office/drawing/2014/main" id="{CEC0D385-9ADE-6C0F-E02C-2A8D2BED908B}"/>
              </a:ext>
            </a:extLst>
          </p:cNvPr>
          <p:cNvSpPr>
            <a:spLocks noGrp="1"/>
          </p:cNvSpPr>
          <p:nvPr>
            <p:ph sz="half" idx="2"/>
          </p:nvPr>
        </p:nvSpPr>
        <p:spPr>
          <a:xfrm>
            <a:off x="6197602" y="1600201"/>
            <a:ext cx="5181600" cy="2116832"/>
          </a:xfrm>
        </p:spPr>
        <p:txBody>
          <a:bodyPr/>
          <a:lstStyle/>
          <a:p>
            <a:pPr marL="0" indent="0">
              <a:buNone/>
            </a:pPr>
            <a:r>
              <a:rPr lang="en-US" b="1">
                <a:latin typeface="Courier New" panose="02070309020205020404" pitchFamily="49" charset="0"/>
                <a:cs typeface="Courier New" panose="02070309020205020404" pitchFamily="49" charset="0"/>
              </a:rPr>
              <a:t>parfor</a:t>
            </a:r>
            <a:r>
              <a:rPr lang="en-US" b="1">
                <a:latin typeface="+mn-lt"/>
                <a:cs typeface="Courier New" panose="02070309020205020404" pitchFamily="49" charset="0"/>
              </a:rPr>
              <a:t> </a:t>
            </a:r>
            <a:r>
              <a:rPr lang="en-US" b="1"/>
              <a:t>might not be useful </a:t>
            </a:r>
            <a:r>
              <a:rPr lang="en-US" b="1">
                <a:sym typeface="Wingdings" panose="05000000000000000000" pitchFamily="2" charset="2"/>
              </a:rPr>
              <a:t></a:t>
            </a:r>
          </a:p>
          <a:p>
            <a:r>
              <a:rPr lang="en-US" sz="2200" b="1">
                <a:latin typeface="Courier New" panose="02070309020205020404" pitchFamily="49" charset="0"/>
                <a:cs typeface="Courier New" panose="02070309020205020404" pitchFamily="49" charset="0"/>
              </a:rPr>
              <a:t>for</a:t>
            </a:r>
            <a:r>
              <a:rPr lang="en-US" sz="2200" b="0" i="0">
                <a:solidFill>
                  <a:srgbClr val="212121"/>
                </a:solidFill>
                <a:effectLst/>
                <a:latin typeface="Roboto" panose="02000000000000000000" pitchFamily="2" charset="0"/>
              </a:rPr>
              <a:t>-loops with loop iterations that take a short time to execute</a:t>
            </a:r>
            <a:endParaRPr lang="en-DE" b="1"/>
          </a:p>
          <a:p>
            <a:endParaRPr lang="en-DE"/>
          </a:p>
        </p:txBody>
      </p:sp>
      <p:sp>
        <p:nvSpPr>
          <p:cNvPr id="7" name="TextBox 6">
            <a:extLst>
              <a:ext uri="{FF2B5EF4-FFF2-40B4-BE49-F238E27FC236}">
                <a16:creationId xmlns:a16="http://schemas.microsoft.com/office/drawing/2014/main" id="{BA59CC1D-BA99-CCE8-4E3E-D3E58911EFB2}"/>
              </a:ext>
            </a:extLst>
          </p:cNvPr>
          <p:cNvSpPr txBox="1"/>
          <p:nvPr/>
        </p:nvSpPr>
        <p:spPr>
          <a:xfrm>
            <a:off x="341774" y="6496617"/>
            <a:ext cx="11442858" cy="338554"/>
          </a:xfrm>
          <a:prstGeom prst="rect">
            <a:avLst/>
          </a:prstGeom>
          <a:noFill/>
        </p:spPr>
        <p:txBody>
          <a:bodyPr wrap="square">
            <a:spAutoFit/>
          </a:bodyPr>
          <a:lstStyle/>
          <a:p>
            <a:pPr marL="0" indent="0">
              <a:buNone/>
            </a:pPr>
            <a:r>
              <a:rPr lang="en-US" sz="1600" b="0" i="0">
                <a:solidFill>
                  <a:srgbClr val="212121"/>
                </a:solidFill>
                <a:effectLst/>
                <a:latin typeface="Roboto" panose="02000000000000000000" pitchFamily="2" charset="0"/>
              </a:rPr>
              <a:t>* Parallel overhead: time required for communication, coordination, and data transfer from client to workers and back </a:t>
            </a:r>
            <a:endParaRPr lang="en-US" sz="1600"/>
          </a:p>
        </p:txBody>
      </p:sp>
      <p:sp>
        <p:nvSpPr>
          <p:cNvPr id="11" name="Content Placeholder 1">
            <a:extLst>
              <a:ext uri="{FF2B5EF4-FFF2-40B4-BE49-F238E27FC236}">
                <a16:creationId xmlns:a16="http://schemas.microsoft.com/office/drawing/2014/main" id="{2960994C-CE6E-4D7A-842F-C62CEA7F52D6}"/>
              </a:ext>
            </a:extLst>
          </p:cNvPr>
          <p:cNvSpPr txBox="1">
            <a:spLocks/>
          </p:cNvSpPr>
          <p:nvPr/>
        </p:nvSpPr>
        <p:spPr>
          <a:xfrm>
            <a:off x="341774" y="4227384"/>
            <a:ext cx="11305256" cy="218884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805"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805"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9pPr>
          </a:lstStyle>
          <a:p>
            <a:pPr marL="0" indent="0">
              <a:buNone/>
            </a:pPr>
            <a:r>
              <a:rPr lang="en-US"/>
              <a:t>Ways to improve </a:t>
            </a:r>
            <a:r>
              <a:rPr lang="en-US" sz="2400" b="1">
                <a:latin typeface="Courier New" panose="02070309020205020404" pitchFamily="49" charset="0"/>
                <a:cs typeface="Courier New" panose="02070309020205020404" pitchFamily="49" charset="0"/>
              </a:rPr>
              <a:t>parfor</a:t>
            </a:r>
            <a:r>
              <a:rPr lang="en-US" sz="2400" b="1">
                <a:latin typeface="+mn-lt"/>
                <a:cs typeface="Courier New" panose="02070309020205020404" pitchFamily="49" charset="0"/>
              </a:rPr>
              <a:t> </a:t>
            </a:r>
            <a:r>
              <a:rPr lang="en-US"/>
              <a:t>performance: </a:t>
            </a:r>
          </a:p>
          <a:p>
            <a:r>
              <a:rPr lang="en-US" sz="2200"/>
              <a:t>Experiment which is faster: creating arrays before the loop or have each worker create its own arrays inside the loop (saves transfer time, especially on a remote cluster)</a:t>
            </a:r>
          </a:p>
          <a:p>
            <a:r>
              <a:rPr lang="en-US" sz="2200"/>
              <a:t>Use sliced variables or temporary variables</a:t>
            </a:r>
          </a:p>
          <a:p>
            <a:pPr marL="0" indent="0">
              <a:buNone/>
            </a:pPr>
            <a:r>
              <a:rPr lang="en-US" sz="2200"/>
              <a:t>… Check</a:t>
            </a:r>
          </a:p>
        </p:txBody>
      </p:sp>
      <p:sp>
        <p:nvSpPr>
          <p:cNvPr id="5" name="TextBox 4">
            <a:extLst>
              <a:ext uri="{FF2B5EF4-FFF2-40B4-BE49-F238E27FC236}">
                <a16:creationId xmlns:a16="http://schemas.microsoft.com/office/drawing/2014/main" id="{3BC00DD2-F66F-4FA8-4F4B-10525444F0F5}"/>
              </a:ext>
            </a:extLst>
          </p:cNvPr>
          <p:cNvSpPr txBox="1"/>
          <p:nvPr/>
        </p:nvSpPr>
        <p:spPr>
          <a:xfrm>
            <a:off x="1631504" y="5857219"/>
            <a:ext cx="9408368" cy="369332"/>
          </a:xfrm>
          <a:prstGeom prst="rect">
            <a:avLst/>
          </a:prstGeom>
          <a:noFill/>
        </p:spPr>
        <p:txBody>
          <a:bodyPr wrap="square">
            <a:spAutoFit/>
          </a:bodyPr>
          <a:lstStyle/>
          <a:p>
            <a:r>
              <a:rPr lang="en-US">
                <a:hlinkClick r:id="rId3"/>
              </a:rPr>
              <a:t>mathworks.com/help/parallel-computing/improve-parfor-performance.html</a:t>
            </a:r>
            <a:r>
              <a:rPr lang="en-US"/>
              <a:t> </a:t>
            </a:r>
            <a:endParaRPr lang="en-DE"/>
          </a:p>
        </p:txBody>
      </p:sp>
    </p:spTree>
    <p:extLst>
      <p:ext uri="{BB962C8B-B14F-4D97-AF65-F5344CB8AC3E}">
        <p14:creationId xmlns:p14="http://schemas.microsoft.com/office/powerpoint/2010/main" val="254435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A792-930B-34C4-EB1C-3856A63D6775}"/>
              </a:ext>
            </a:extLst>
          </p:cNvPr>
          <p:cNvSpPr>
            <a:spLocks noGrp="1"/>
          </p:cNvSpPr>
          <p:nvPr>
            <p:ph type="title"/>
          </p:nvPr>
        </p:nvSpPr>
        <p:spPr/>
        <p:txBody>
          <a:bodyPr/>
          <a:lstStyle/>
          <a:p>
            <a:r>
              <a:rPr lang="en-US"/>
              <a:t>Hands-On Exercise: Use </a:t>
            </a:r>
            <a:r>
              <a:rPr lang="en-US" b="1">
                <a:latin typeface="Courier New" panose="02070309020205020404" pitchFamily="49" charset="0"/>
                <a:cs typeface="Courier New" panose="02070309020205020404" pitchFamily="49" charset="0"/>
              </a:rPr>
              <a:t>parfeval</a:t>
            </a:r>
            <a:r>
              <a:rPr lang="en-US"/>
              <a:t> to plot intermediate results</a:t>
            </a:r>
          </a:p>
        </p:txBody>
      </p:sp>
      <p:pic>
        <p:nvPicPr>
          <p:cNvPr id="5" name="Content Placeholder 4">
            <a:extLst>
              <a:ext uri="{FF2B5EF4-FFF2-40B4-BE49-F238E27FC236}">
                <a16:creationId xmlns:a16="http://schemas.microsoft.com/office/drawing/2014/main" id="{02929C1F-69D1-EF62-BBDD-12EB611317B6}"/>
              </a:ext>
            </a:extLst>
          </p:cNvPr>
          <p:cNvPicPr>
            <a:picLocks noGrp="1" noChangeAspect="1"/>
          </p:cNvPicPr>
          <p:nvPr>
            <p:ph idx="1"/>
          </p:nvPr>
        </p:nvPicPr>
        <p:blipFill>
          <a:blip r:embed="rId2"/>
          <a:stretch>
            <a:fillRect/>
          </a:stretch>
        </p:blipFill>
        <p:spPr>
          <a:xfrm>
            <a:off x="1033340" y="1600200"/>
            <a:ext cx="9922119" cy="4648200"/>
          </a:xfrm>
          <a:prstGeom prst="flowChartDocumen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E8147F1-AA65-24E9-B878-8C0109E77C42}"/>
              </a:ext>
            </a:extLst>
          </p:cNvPr>
          <p:cNvSpPr txBox="1"/>
          <p:nvPr/>
        </p:nvSpPr>
        <p:spPr>
          <a:xfrm>
            <a:off x="-28717" y="6488668"/>
            <a:ext cx="2668333"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parfeval_plotter</a:t>
            </a:r>
            <a:endParaRPr lang="en-US"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4078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Use </a:t>
            </a:r>
            <a:r>
              <a:rPr lang="en-US" b="1" err="1">
                <a:latin typeface="Courier New" panose="02070309020205020404" pitchFamily="49" charset="0"/>
                <a:cs typeface="Courier New" panose="02070309020205020404" pitchFamily="49" charset="0"/>
              </a:rPr>
              <a:t>parfeval</a:t>
            </a:r>
            <a:r>
              <a:rPr lang="en-US"/>
              <a:t> to run functions in the background</a:t>
            </a:r>
            <a:endParaRPr lang="en-US">
              <a:latin typeface="Courier New" panose="02070309020205020404" pitchFamily="49" charset="0"/>
              <a:cs typeface="Courier New" panose="02070309020205020404" pitchFamily="49" charset="0"/>
            </a:endParaRPr>
          </a:p>
        </p:txBody>
      </p:sp>
      <p:pic>
        <p:nvPicPr>
          <p:cNvPr id="8" name="Content Placeholder 7">
            <a:extLst>
              <a:ext uri="{FF2B5EF4-FFF2-40B4-BE49-F238E27FC236}">
                <a16:creationId xmlns:a16="http://schemas.microsoft.com/office/drawing/2014/main" id="{3D615B1E-93CA-1FF9-B81C-A90C33BD2472}"/>
              </a:ext>
            </a:extLst>
          </p:cNvPr>
          <p:cNvPicPr>
            <a:picLocks noGrp="1" noChangeAspect="1"/>
          </p:cNvPicPr>
          <p:nvPr>
            <p:ph idx="1"/>
          </p:nvPr>
        </p:nvPicPr>
        <p:blipFill>
          <a:blip r:embed="rId3"/>
          <a:stretch>
            <a:fillRect/>
          </a:stretch>
        </p:blipFill>
        <p:spPr>
          <a:xfrm>
            <a:off x="1349165" y="1600200"/>
            <a:ext cx="9290470" cy="4648200"/>
          </a:xfrm>
          <a:prstGeom prst="flowChartDocumen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A763E40-71FF-FC6B-F5C0-2C5CE89D8163}"/>
              </a:ext>
            </a:extLst>
          </p:cNvPr>
          <p:cNvSpPr txBox="1"/>
          <p:nvPr/>
        </p:nvSpPr>
        <p:spPr>
          <a:xfrm>
            <a:off x="0" y="6488668"/>
            <a:ext cx="3575720"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parfeval_plotter</a:t>
            </a:r>
            <a:endParaRPr lang="en-US"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9478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Use </a:t>
            </a:r>
            <a:r>
              <a:rPr lang="en-US" b="1" err="1">
                <a:latin typeface="Courier New" panose="02070309020205020404" pitchFamily="49" charset="0"/>
                <a:cs typeface="Courier New" panose="02070309020205020404" pitchFamily="49" charset="0"/>
              </a:rPr>
              <a:t>parfeval</a:t>
            </a:r>
            <a:r>
              <a:rPr lang="en-US"/>
              <a:t> to run functions in the background</a:t>
            </a:r>
            <a:endParaRPr lang="en-US">
              <a:latin typeface="Courier New" panose="02070309020205020404" pitchFamily="49" charset="0"/>
              <a:cs typeface="Courier New" panose="02070309020205020404" pitchFamily="49" charset="0"/>
            </a:endParaRPr>
          </a:p>
        </p:txBody>
      </p:sp>
      <p:pic>
        <p:nvPicPr>
          <p:cNvPr id="6" name="Content Placeholder 5">
            <a:extLst>
              <a:ext uri="{FF2B5EF4-FFF2-40B4-BE49-F238E27FC236}">
                <a16:creationId xmlns:a16="http://schemas.microsoft.com/office/drawing/2014/main" id="{DF53B036-AC9D-AE93-90A9-9842A981734B}"/>
              </a:ext>
            </a:extLst>
          </p:cNvPr>
          <p:cNvPicPr>
            <a:picLocks noGrp="1" noChangeAspect="1"/>
          </p:cNvPicPr>
          <p:nvPr>
            <p:ph idx="1"/>
          </p:nvPr>
        </p:nvPicPr>
        <p:blipFill>
          <a:blip r:embed="rId3"/>
          <a:stretch>
            <a:fillRect/>
          </a:stretch>
        </p:blipFill>
        <p:spPr>
          <a:xfrm>
            <a:off x="1258338" y="1600200"/>
            <a:ext cx="9472124" cy="4648200"/>
          </a:xfrm>
          <a:prstGeom prst="flowChartDocumen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76A84D3-4DCF-14C9-B6AB-C65BEB874E8F}"/>
              </a:ext>
            </a:extLst>
          </p:cNvPr>
          <p:cNvSpPr txBox="1"/>
          <p:nvPr/>
        </p:nvSpPr>
        <p:spPr>
          <a:xfrm>
            <a:off x="0" y="6488668"/>
            <a:ext cx="2740341" cy="369332"/>
          </a:xfrm>
          <a:prstGeom prst="rect">
            <a:avLst/>
          </a:prstGeom>
          <a:noFill/>
        </p:spPr>
        <p:txBody>
          <a:bodyPr wrap="square">
            <a:spAutoFit/>
          </a:bodyPr>
          <a:lstStyle/>
          <a:p>
            <a:r>
              <a:rPr lang="en-US" b="1" err="1">
                <a:latin typeface="Courier New" panose="02070309020205020404" pitchFamily="49" charset="0"/>
                <a:cs typeface="Courier New" panose="02070309020205020404" pitchFamily="49" charset="0"/>
              </a:rPr>
              <a:t>to_decide</a:t>
            </a:r>
            <a:endParaRPr lang="en-US"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1403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0795-B59A-46AA-9C95-030A345A5BF3}"/>
              </a:ext>
            </a:extLst>
          </p:cNvPr>
          <p:cNvSpPr>
            <a:spLocks noGrp="1"/>
          </p:cNvSpPr>
          <p:nvPr>
            <p:ph type="title"/>
          </p:nvPr>
        </p:nvSpPr>
        <p:spPr/>
        <p:txBody>
          <a:bodyPr/>
          <a:lstStyle/>
          <a:p>
            <a:pPr lvl="0">
              <a:spcBef>
                <a:spcPts val="0"/>
              </a:spcBef>
              <a:defRPr/>
            </a:pPr>
            <a:r>
              <a:rPr lang="en-US"/>
              <a:t>Optimizing </a:t>
            </a:r>
            <a:r>
              <a:rPr lang="en-US" b="1">
                <a:latin typeface="Courier New" panose="02070309020205020404" pitchFamily="49" charset="0"/>
                <a:cs typeface="Courier New" panose="02070309020205020404" pitchFamily="49" charset="0"/>
              </a:rPr>
              <a:t>parfor</a:t>
            </a:r>
            <a:endParaRPr lang="en-US" b="1"/>
          </a:p>
        </p:txBody>
      </p:sp>
      <p:pic>
        <p:nvPicPr>
          <p:cNvPr id="5" name="Picture 4">
            <a:extLst>
              <a:ext uri="{FF2B5EF4-FFF2-40B4-BE49-F238E27FC236}">
                <a16:creationId xmlns:a16="http://schemas.microsoft.com/office/drawing/2014/main" id="{781DA6D2-BD32-48C2-AD54-428EAD823A85}"/>
              </a:ext>
            </a:extLst>
          </p:cNvPr>
          <p:cNvPicPr>
            <a:picLocks noChangeAspect="1"/>
          </p:cNvPicPr>
          <p:nvPr/>
        </p:nvPicPr>
        <p:blipFill>
          <a:blip r:embed="rId3"/>
          <a:stretch>
            <a:fillRect/>
          </a:stretch>
        </p:blipFill>
        <p:spPr>
          <a:xfrm>
            <a:off x="0" y="1888727"/>
            <a:ext cx="6459432" cy="2969738"/>
          </a:xfrm>
          <a:prstGeom prst="rect">
            <a:avLst/>
          </a:prstGeom>
        </p:spPr>
      </p:pic>
      <p:graphicFrame>
        <p:nvGraphicFramePr>
          <p:cNvPr id="4" name="Table 3">
            <a:extLst>
              <a:ext uri="{FF2B5EF4-FFF2-40B4-BE49-F238E27FC236}">
                <a16:creationId xmlns:a16="http://schemas.microsoft.com/office/drawing/2014/main" id="{01BBB3FF-17CD-46EF-91AA-D3376FFC7993}"/>
              </a:ext>
            </a:extLst>
          </p:cNvPr>
          <p:cNvGraphicFramePr>
            <a:graphicFrameLocks noGrp="1"/>
          </p:cNvGraphicFramePr>
          <p:nvPr/>
        </p:nvGraphicFramePr>
        <p:xfrm>
          <a:off x="6979290" y="2954018"/>
          <a:ext cx="4733334" cy="2595880"/>
        </p:xfrm>
        <a:graphic>
          <a:graphicData uri="http://schemas.openxmlformats.org/drawingml/2006/table">
            <a:tbl>
              <a:tblPr firstRow="1" bandRow="1">
                <a:tableStyleId>{5C22544A-7EE6-4342-B048-85BDC9FD1C3A}</a:tableStyleId>
              </a:tblPr>
              <a:tblGrid>
                <a:gridCol w="2366667">
                  <a:extLst>
                    <a:ext uri="{9D8B030D-6E8A-4147-A177-3AD203B41FA5}">
                      <a16:colId xmlns:a16="http://schemas.microsoft.com/office/drawing/2014/main" val="4140656909"/>
                    </a:ext>
                  </a:extLst>
                </a:gridCol>
                <a:gridCol w="2366667">
                  <a:extLst>
                    <a:ext uri="{9D8B030D-6E8A-4147-A177-3AD203B41FA5}">
                      <a16:colId xmlns:a16="http://schemas.microsoft.com/office/drawing/2014/main" val="880758907"/>
                    </a:ext>
                  </a:extLst>
                </a:gridCol>
              </a:tblGrid>
              <a:tr h="370840">
                <a:tc>
                  <a:txBody>
                    <a:bodyPr/>
                    <a:lstStyle/>
                    <a:p>
                      <a:r>
                        <a:rPr lang="en-US"/>
                        <a:t>Type</a:t>
                      </a:r>
                    </a:p>
                  </a:txBody>
                  <a:tcPr/>
                </a:tc>
                <a:tc>
                  <a:txBody>
                    <a:bodyPr/>
                    <a:lstStyle/>
                    <a:p>
                      <a:r>
                        <a:rPr lang="en-US"/>
                        <a:t>Category</a:t>
                      </a:r>
                    </a:p>
                  </a:txBody>
                  <a:tcPr/>
                </a:tc>
                <a:extLst>
                  <a:ext uri="{0D108BD9-81ED-4DB2-BD59-A6C34878D82A}">
                    <a16:rowId xmlns:a16="http://schemas.microsoft.com/office/drawing/2014/main" val="418659546"/>
                  </a:ext>
                </a:extLst>
              </a:tr>
              <a:tr h="370840">
                <a:tc>
                  <a:txBody>
                    <a:bodyPr/>
                    <a:lstStyle/>
                    <a:p>
                      <a:r>
                        <a:rPr lang="en-US"/>
                        <a:t>sliced input</a:t>
                      </a:r>
                    </a:p>
                  </a:txBody>
                  <a:tcPr/>
                </a:tc>
                <a:tc>
                  <a:txBody>
                    <a:bodyPr/>
                    <a:lstStyle/>
                    <a:p>
                      <a:r>
                        <a:rPr lang="en-US"/>
                        <a:t>input</a:t>
                      </a:r>
                    </a:p>
                  </a:txBody>
                  <a:tcPr/>
                </a:tc>
                <a:extLst>
                  <a:ext uri="{0D108BD9-81ED-4DB2-BD59-A6C34878D82A}">
                    <a16:rowId xmlns:a16="http://schemas.microsoft.com/office/drawing/2014/main" val="1995556984"/>
                  </a:ext>
                </a:extLst>
              </a:tr>
              <a:tr h="370840">
                <a:tc>
                  <a:txBody>
                    <a:bodyPr/>
                    <a:lstStyle/>
                    <a:p>
                      <a:r>
                        <a:rPr lang="en-US"/>
                        <a:t>broadcast</a:t>
                      </a:r>
                    </a:p>
                  </a:txBody>
                  <a:tcPr/>
                </a:tc>
                <a:tc>
                  <a:txBody>
                    <a:bodyPr/>
                    <a:lstStyle/>
                    <a:p>
                      <a:r>
                        <a:rPr lang="en-US"/>
                        <a:t>input</a:t>
                      </a:r>
                    </a:p>
                  </a:txBody>
                  <a:tcPr/>
                </a:tc>
                <a:extLst>
                  <a:ext uri="{0D108BD9-81ED-4DB2-BD59-A6C34878D82A}">
                    <a16:rowId xmlns:a16="http://schemas.microsoft.com/office/drawing/2014/main" val="1871930206"/>
                  </a:ext>
                </a:extLst>
              </a:tr>
              <a:tr h="370840">
                <a:tc>
                  <a:txBody>
                    <a:bodyPr/>
                    <a:lstStyle/>
                    <a:p>
                      <a:r>
                        <a:rPr lang="en-US"/>
                        <a:t>reduction</a:t>
                      </a:r>
                    </a:p>
                  </a:txBody>
                  <a:tcPr/>
                </a:tc>
                <a:tc>
                  <a:txBody>
                    <a:bodyPr/>
                    <a:lstStyle/>
                    <a:p>
                      <a:r>
                        <a:rPr lang="en-US"/>
                        <a:t>output</a:t>
                      </a:r>
                    </a:p>
                  </a:txBody>
                  <a:tcPr/>
                </a:tc>
                <a:extLst>
                  <a:ext uri="{0D108BD9-81ED-4DB2-BD59-A6C34878D82A}">
                    <a16:rowId xmlns:a16="http://schemas.microsoft.com/office/drawing/2014/main" val="968474559"/>
                  </a:ext>
                </a:extLst>
              </a:tr>
              <a:tr h="370840">
                <a:tc>
                  <a:txBody>
                    <a:bodyPr/>
                    <a:lstStyle/>
                    <a:p>
                      <a:r>
                        <a:rPr lang="en-US"/>
                        <a:t>sliced output</a:t>
                      </a:r>
                    </a:p>
                  </a:txBody>
                  <a:tcPr/>
                </a:tc>
                <a:tc>
                  <a:txBody>
                    <a:bodyPr/>
                    <a:lstStyle/>
                    <a:p>
                      <a:r>
                        <a:rPr lang="en-US"/>
                        <a:t>output</a:t>
                      </a:r>
                    </a:p>
                  </a:txBody>
                  <a:tcPr/>
                </a:tc>
                <a:extLst>
                  <a:ext uri="{0D108BD9-81ED-4DB2-BD59-A6C34878D82A}">
                    <a16:rowId xmlns:a16="http://schemas.microsoft.com/office/drawing/2014/main" val="3549561380"/>
                  </a:ext>
                </a:extLst>
              </a:tr>
              <a:tr h="370840">
                <a:tc>
                  <a:txBody>
                    <a:bodyPr/>
                    <a:lstStyle/>
                    <a:p>
                      <a:r>
                        <a:rPr lang="en-US"/>
                        <a:t>loop</a:t>
                      </a:r>
                    </a:p>
                  </a:txBody>
                  <a:tcPr/>
                </a:tc>
                <a:tc>
                  <a:txBody>
                    <a:bodyPr/>
                    <a:lstStyle/>
                    <a:p>
                      <a:r>
                        <a:rPr lang="en-US"/>
                        <a:t>only exist on worker</a:t>
                      </a:r>
                    </a:p>
                  </a:txBody>
                  <a:tcPr/>
                </a:tc>
                <a:extLst>
                  <a:ext uri="{0D108BD9-81ED-4DB2-BD59-A6C34878D82A}">
                    <a16:rowId xmlns:a16="http://schemas.microsoft.com/office/drawing/2014/main" val="1293798209"/>
                  </a:ext>
                </a:extLst>
              </a:tr>
              <a:tr h="370840">
                <a:tc>
                  <a:txBody>
                    <a:bodyPr/>
                    <a:lstStyle/>
                    <a:p>
                      <a:r>
                        <a:rPr lang="en-US"/>
                        <a:t>temporary</a:t>
                      </a:r>
                    </a:p>
                  </a:txBody>
                  <a:tcPr/>
                </a:tc>
                <a:tc>
                  <a:txBody>
                    <a:bodyPr/>
                    <a:lstStyle/>
                    <a:p>
                      <a:pPr marL="0" marR="0" lvl="0" indent="0" algn="l" defTabSz="916680" rtl="0" eaLnBrk="1" fontAlgn="auto" latinLnBrk="0" hangingPunct="1">
                        <a:lnSpc>
                          <a:spcPct val="100000"/>
                        </a:lnSpc>
                        <a:spcBef>
                          <a:spcPts val="0"/>
                        </a:spcBef>
                        <a:spcAft>
                          <a:spcPts val="0"/>
                        </a:spcAft>
                        <a:buClrTx/>
                        <a:buSzTx/>
                        <a:buFontTx/>
                        <a:buNone/>
                        <a:tabLst/>
                        <a:defRPr/>
                      </a:pPr>
                      <a:r>
                        <a:rPr lang="en-US"/>
                        <a:t>only exist on worker</a:t>
                      </a:r>
                    </a:p>
                  </a:txBody>
                  <a:tcPr/>
                </a:tc>
                <a:extLst>
                  <a:ext uri="{0D108BD9-81ED-4DB2-BD59-A6C34878D82A}">
                    <a16:rowId xmlns:a16="http://schemas.microsoft.com/office/drawing/2014/main" val="2188422124"/>
                  </a:ext>
                </a:extLst>
              </a:tr>
            </a:tbl>
          </a:graphicData>
        </a:graphic>
      </p:graphicFrame>
      <p:grpSp>
        <p:nvGrpSpPr>
          <p:cNvPr id="14" name="Group 13">
            <a:extLst>
              <a:ext uri="{FF2B5EF4-FFF2-40B4-BE49-F238E27FC236}">
                <a16:creationId xmlns:a16="http://schemas.microsoft.com/office/drawing/2014/main" id="{76EE6BC9-B068-4522-AF42-3456B9A325B2}"/>
              </a:ext>
            </a:extLst>
          </p:cNvPr>
          <p:cNvGrpSpPr/>
          <p:nvPr/>
        </p:nvGrpSpPr>
        <p:grpSpPr>
          <a:xfrm>
            <a:off x="4676774" y="3373595"/>
            <a:ext cx="7035850" cy="798355"/>
            <a:chOff x="4598124" y="3373596"/>
            <a:chExt cx="7624985" cy="766037"/>
          </a:xfrm>
        </p:grpSpPr>
        <p:sp>
          <p:nvSpPr>
            <p:cNvPr id="9" name="Rectangle: Rounded Corners 8">
              <a:extLst>
                <a:ext uri="{FF2B5EF4-FFF2-40B4-BE49-F238E27FC236}">
                  <a16:creationId xmlns:a16="http://schemas.microsoft.com/office/drawing/2014/main" id="{73AFB2E4-8B18-4075-8CF1-3CC762807663}"/>
                </a:ext>
              </a:extLst>
            </p:cNvPr>
            <p:cNvSpPr/>
            <p:nvPr/>
          </p:nvSpPr>
          <p:spPr>
            <a:xfrm>
              <a:off x="4598124" y="3376748"/>
              <a:ext cx="1765158" cy="76288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0" name="Rectangle: Rounded Corners 9">
              <a:extLst>
                <a:ext uri="{FF2B5EF4-FFF2-40B4-BE49-F238E27FC236}">
                  <a16:creationId xmlns:a16="http://schemas.microsoft.com/office/drawing/2014/main" id="{EC04C2A9-55EB-4174-9E35-A851718FAB59}"/>
                </a:ext>
              </a:extLst>
            </p:cNvPr>
            <p:cNvSpPr/>
            <p:nvPr/>
          </p:nvSpPr>
          <p:spPr>
            <a:xfrm>
              <a:off x="7093437" y="3373596"/>
              <a:ext cx="5129672" cy="62894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2" name="Straight Connector 11">
              <a:extLst>
                <a:ext uri="{FF2B5EF4-FFF2-40B4-BE49-F238E27FC236}">
                  <a16:creationId xmlns:a16="http://schemas.microsoft.com/office/drawing/2014/main" id="{DD5043FC-021F-4928-99E3-405BEDDD9F55}"/>
                </a:ext>
              </a:extLst>
            </p:cNvPr>
            <p:cNvCxnSpPr>
              <a:cxnSpLocks/>
              <a:stCxn id="9" idx="3"/>
              <a:endCxn id="10" idx="1"/>
            </p:cNvCxnSpPr>
            <p:nvPr/>
          </p:nvCxnSpPr>
          <p:spPr>
            <a:xfrm flipV="1">
              <a:off x="6363282" y="3688069"/>
              <a:ext cx="730156" cy="701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D63646DC-93C7-426E-B8EE-5BE828A11439}"/>
              </a:ext>
            </a:extLst>
          </p:cNvPr>
          <p:cNvSpPr/>
          <p:nvPr/>
        </p:nvSpPr>
        <p:spPr>
          <a:xfrm>
            <a:off x="196881" y="1888727"/>
            <a:ext cx="423746" cy="639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8" name="TextBox 7">
            <a:extLst>
              <a:ext uri="{FF2B5EF4-FFF2-40B4-BE49-F238E27FC236}">
                <a16:creationId xmlns:a16="http://schemas.microsoft.com/office/drawing/2014/main" id="{F6EFAC7A-9A3A-48E4-8B24-C2F8F8D21066}"/>
              </a:ext>
            </a:extLst>
          </p:cNvPr>
          <p:cNvSpPr txBox="1"/>
          <p:nvPr/>
        </p:nvSpPr>
        <p:spPr>
          <a:xfrm>
            <a:off x="3766320" y="6300686"/>
            <a:ext cx="4981575" cy="307777"/>
          </a:xfrm>
          <a:prstGeom prst="rect">
            <a:avLst/>
          </a:prstGeom>
          <a:noFill/>
        </p:spPr>
        <p:txBody>
          <a:bodyPr wrap="square" rtlCol="0">
            <a:spAutoFit/>
          </a:bodyPr>
          <a:lstStyle/>
          <a:p>
            <a:pPr algn="ctr"/>
            <a:r>
              <a:rPr lang="en-US" sz="1400">
                <a:latin typeface="Arial" pitchFamily="34" charset="0"/>
                <a:cs typeface="Arial" pitchFamily="34" charset="0"/>
                <a:hlinkClick r:id="rId4"/>
              </a:rPr>
              <a:t>Troubleshooting variables in parfor-loops</a:t>
            </a:r>
            <a:endParaRPr lang="en-US" sz="1400">
              <a:latin typeface="Arial" pitchFamily="34" charset="0"/>
              <a:cs typeface="Arial" pitchFamily="34" charset="0"/>
            </a:endParaRPr>
          </a:p>
        </p:txBody>
      </p:sp>
      <p:cxnSp>
        <p:nvCxnSpPr>
          <p:cNvPr id="7" name="Straight Arrow Connector 6">
            <a:extLst>
              <a:ext uri="{FF2B5EF4-FFF2-40B4-BE49-F238E27FC236}">
                <a16:creationId xmlns:a16="http://schemas.microsoft.com/office/drawing/2014/main" id="{290D00F2-DF37-47B6-9ED2-A0939103B40A}"/>
              </a:ext>
            </a:extLst>
          </p:cNvPr>
          <p:cNvCxnSpPr>
            <a:cxnSpLocks/>
          </p:cNvCxnSpPr>
          <p:nvPr/>
        </p:nvCxnSpPr>
        <p:spPr>
          <a:xfrm flipH="1">
            <a:off x="7659232" y="2598345"/>
            <a:ext cx="905346" cy="8966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3801D1D-192E-4B8B-A8C2-F65E1D1E2E0F}"/>
              </a:ext>
            </a:extLst>
          </p:cNvPr>
          <p:cNvSpPr txBox="1"/>
          <p:nvPr/>
        </p:nvSpPr>
        <p:spPr>
          <a:xfrm>
            <a:off x="8564578" y="2344120"/>
            <a:ext cx="1295547" cy="400110"/>
          </a:xfrm>
          <a:prstGeom prst="rect">
            <a:avLst/>
          </a:prstGeom>
          <a:noFill/>
        </p:spPr>
        <p:txBody>
          <a:bodyPr wrap="none" rtlCol="0">
            <a:spAutoFit/>
          </a:bodyPr>
          <a:lstStyle/>
          <a:p>
            <a:r>
              <a:rPr lang="en-US" sz="2000">
                <a:solidFill>
                  <a:srgbClr val="00B050"/>
                </a:solidFill>
                <a:latin typeface="Arial" pitchFamily="34" charset="0"/>
                <a:cs typeface="Arial" pitchFamily="34" charset="0"/>
              </a:rPr>
              <a:t>Use more</a:t>
            </a:r>
          </a:p>
        </p:txBody>
      </p:sp>
      <p:cxnSp>
        <p:nvCxnSpPr>
          <p:cNvPr id="15" name="Straight Arrow Connector 14">
            <a:extLst>
              <a:ext uri="{FF2B5EF4-FFF2-40B4-BE49-F238E27FC236}">
                <a16:creationId xmlns:a16="http://schemas.microsoft.com/office/drawing/2014/main" id="{57D4F6E5-F6C4-4260-8111-689E7E8FC578}"/>
              </a:ext>
            </a:extLst>
          </p:cNvPr>
          <p:cNvCxnSpPr>
            <a:cxnSpLocks/>
          </p:cNvCxnSpPr>
          <p:nvPr/>
        </p:nvCxnSpPr>
        <p:spPr>
          <a:xfrm flipV="1">
            <a:off x="6186646" y="3914202"/>
            <a:ext cx="1074233" cy="735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A7616D-627C-4A50-9840-B4CF3609559A}"/>
              </a:ext>
            </a:extLst>
          </p:cNvPr>
          <p:cNvSpPr txBox="1"/>
          <p:nvPr/>
        </p:nvSpPr>
        <p:spPr>
          <a:xfrm>
            <a:off x="4800453" y="4524594"/>
            <a:ext cx="1454244" cy="400110"/>
          </a:xfrm>
          <a:prstGeom prst="rect">
            <a:avLst/>
          </a:prstGeom>
          <a:noFill/>
        </p:spPr>
        <p:txBody>
          <a:bodyPr wrap="none" rtlCol="0">
            <a:spAutoFit/>
          </a:bodyPr>
          <a:lstStyle/>
          <a:p>
            <a:r>
              <a:rPr lang="en-US" sz="2000">
                <a:solidFill>
                  <a:srgbClr val="FF0000"/>
                </a:solidFill>
                <a:latin typeface="Arial" pitchFamily="34" charset="0"/>
                <a:cs typeface="Arial" pitchFamily="34" charset="0"/>
              </a:rPr>
              <a:t>Keep small</a:t>
            </a:r>
          </a:p>
        </p:txBody>
      </p:sp>
    </p:spTree>
    <p:extLst>
      <p:ext uri="{BB962C8B-B14F-4D97-AF65-F5344CB8AC3E}">
        <p14:creationId xmlns:p14="http://schemas.microsoft.com/office/powerpoint/2010/main" val="411598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919EEB-198A-A6A6-89CC-115CF98AD020}"/>
              </a:ext>
            </a:extLst>
          </p:cNvPr>
          <p:cNvPicPr>
            <a:picLocks noChangeAspect="1"/>
          </p:cNvPicPr>
          <p:nvPr/>
        </p:nvPicPr>
        <p:blipFill>
          <a:blip r:embed="rId3"/>
          <a:stretch>
            <a:fillRect/>
          </a:stretch>
        </p:blipFill>
        <p:spPr>
          <a:xfrm>
            <a:off x="4187947" y="1462960"/>
            <a:ext cx="3333750" cy="4905375"/>
          </a:xfrm>
          <a:prstGeom prst="rect">
            <a:avLst/>
          </a:prstGeom>
        </p:spPr>
      </p:pic>
      <p:sp>
        <p:nvSpPr>
          <p:cNvPr id="2" name="Title 1">
            <a:extLst>
              <a:ext uri="{FF2B5EF4-FFF2-40B4-BE49-F238E27FC236}">
                <a16:creationId xmlns:a16="http://schemas.microsoft.com/office/drawing/2014/main" id="{1C950795-B59A-46AA-9C95-030A345A5BF3}"/>
              </a:ext>
            </a:extLst>
          </p:cNvPr>
          <p:cNvSpPr>
            <a:spLocks noGrp="1"/>
          </p:cNvSpPr>
          <p:nvPr>
            <p:ph type="title"/>
          </p:nvPr>
        </p:nvSpPr>
        <p:spPr/>
        <p:txBody>
          <a:bodyPr/>
          <a:lstStyle/>
          <a:p>
            <a:pPr lvl="0">
              <a:spcBef>
                <a:spcPts val="0"/>
              </a:spcBef>
              <a:defRPr/>
            </a:pPr>
            <a:r>
              <a:rPr lang="en-US"/>
              <a:t>Optimizing </a:t>
            </a:r>
            <a:r>
              <a:rPr lang="en-US" b="1">
                <a:latin typeface="Courier New" panose="02070309020205020404" pitchFamily="49" charset="0"/>
                <a:cs typeface="Courier New" panose="02070309020205020404" pitchFamily="49" charset="0"/>
              </a:rPr>
              <a:t>parfor</a:t>
            </a:r>
            <a:r>
              <a:rPr lang="en-US"/>
              <a:t>-loops</a:t>
            </a:r>
          </a:p>
        </p:txBody>
      </p:sp>
      <p:sp>
        <p:nvSpPr>
          <p:cNvPr id="3" name="Rectangle 2">
            <a:extLst>
              <a:ext uri="{FF2B5EF4-FFF2-40B4-BE49-F238E27FC236}">
                <a16:creationId xmlns:a16="http://schemas.microsoft.com/office/drawing/2014/main" id="{D63646DC-93C7-426E-B8EE-5BE828A11439}"/>
              </a:ext>
            </a:extLst>
          </p:cNvPr>
          <p:cNvSpPr/>
          <p:nvPr/>
        </p:nvSpPr>
        <p:spPr>
          <a:xfrm>
            <a:off x="196881" y="1888727"/>
            <a:ext cx="423746" cy="639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8" name="TextBox 7">
            <a:extLst>
              <a:ext uri="{FF2B5EF4-FFF2-40B4-BE49-F238E27FC236}">
                <a16:creationId xmlns:a16="http://schemas.microsoft.com/office/drawing/2014/main" id="{F6EFAC7A-9A3A-48E4-8B24-C2F8F8D21066}"/>
              </a:ext>
            </a:extLst>
          </p:cNvPr>
          <p:cNvSpPr txBox="1"/>
          <p:nvPr/>
        </p:nvSpPr>
        <p:spPr>
          <a:xfrm>
            <a:off x="-2976" y="6494943"/>
            <a:ext cx="4422828" cy="369332"/>
          </a:xfrm>
          <a:prstGeom prst="rect">
            <a:avLst/>
          </a:prstGeom>
          <a:noFill/>
        </p:spPr>
        <p:txBody>
          <a:bodyPr wrap="square" rtlCol="0">
            <a:spAutoFit/>
          </a:bodyPr>
          <a:lstStyle/>
          <a:p>
            <a:r>
              <a:rPr lang="en-US">
                <a:latin typeface="Arial" pitchFamily="34" charset="0"/>
                <a:cs typeface="Arial" pitchFamily="34" charset="0"/>
                <a:hlinkClick r:id="rId4"/>
              </a:rPr>
              <a:t>Troubleshooting variables in parfor-loops</a:t>
            </a:r>
            <a:endParaRPr lang="en-US">
              <a:latin typeface="Arial" pitchFamily="34" charset="0"/>
              <a:cs typeface="Arial" pitchFamily="34" charset="0"/>
            </a:endParaRPr>
          </a:p>
        </p:txBody>
      </p:sp>
      <p:sp>
        <p:nvSpPr>
          <p:cNvPr id="16" name="TextBox 15">
            <a:extLst>
              <a:ext uri="{FF2B5EF4-FFF2-40B4-BE49-F238E27FC236}">
                <a16:creationId xmlns:a16="http://schemas.microsoft.com/office/drawing/2014/main" id="{C36A9E49-308A-5F00-9EAE-F2131B4CEF3E}"/>
              </a:ext>
            </a:extLst>
          </p:cNvPr>
          <p:cNvSpPr txBox="1"/>
          <p:nvPr/>
        </p:nvSpPr>
        <p:spPr>
          <a:xfrm>
            <a:off x="294983" y="2660455"/>
            <a:ext cx="3732436" cy="1323439"/>
          </a:xfrm>
          <a:prstGeom prst="rect">
            <a:avLst/>
          </a:prstGeom>
          <a:noFill/>
        </p:spPr>
        <p:txBody>
          <a:bodyPr wrap="square" rtlCol="0">
            <a:spAutoFit/>
          </a:bodyPr>
          <a:lstStyle/>
          <a:p>
            <a:r>
              <a:rPr lang="en-US" sz="2000" b="1">
                <a:solidFill>
                  <a:srgbClr val="D78824"/>
                </a:solidFill>
                <a:latin typeface="Arial" pitchFamily="34" charset="0"/>
                <a:cs typeface="Arial" pitchFamily="34" charset="0"/>
              </a:rPr>
              <a:t>temporary variable </a:t>
            </a:r>
            <a:r>
              <a:rPr lang="en-US" sz="2000">
                <a:solidFill>
                  <a:srgbClr val="D78824"/>
                </a:solidFill>
                <a:latin typeface="Arial" pitchFamily="34" charset="0"/>
                <a:cs typeface="Arial" pitchFamily="34" charset="0"/>
              </a:rPr>
              <a:t>(set inside the </a:t>
            </a:r>
            <a:r>
              <a:rPr lang="en-US" sz="2000">
                <a:solidFill>
                  <a:srgbClr val="D78824"/>
                </a:solidFill>
                <a:latin typeface="Courier New" panose="02070309020205020404" pitchFamily="49" charset="0"/>
                <a:cs typeface="Courier New" panose="02070309020205020404" pitchFamily="49" charset="0"/>
              </a:rPr>
              <a:t>parfor</a:t>
            </a:r>
            <a:r>
              <a:rPr lang="en-US" sz="2000">
                <a:solidFill>
                  <a:srgbClr val="D78824"/>
                </a:solidFill>
                <a:latin typeface="Arial" pitchFamily="34" charset="0"/>
                <a:cs typeface="Arial" pitchFamily="34" charset="0"/>
              </a:rPr>
              <a:t> body, cleared at the start of each iteration, not sent back to client)</a:t>
            </a:r>
            <a:endParaRPr lang="en-DE" sz="2000">
              <a:solidFill>
                <a:srgbClr val="D78824"/>
              </a:solidFill>
              <a:latin typeface="Arial" pitchFamily="34" charset="0"/>
              <a:cs typeface="Arial" pitchFamily="34" charset="0"/>
            </a:endParaRPr>
          </a:p>
        </p:txBody>
      </p:sp>
      <p:cxnSp>
        <p:nvCxnSpPr>
          <p:cNvPr id="19" name="Connector: Curved 18">
            <a:extLst>
              <a:ext uri="{FF2B5EF4-FFF2-40B4-BE49-F238E27FC236}">
                <a16:creationId xmlns:a16="http://schemas.microsoft.com/office/drawing/2014/main" id="{2DCF3269-64D4-EFA0-2A07-DED6B14F0FA7}"/>
              </a:ext>
            </a:extLst>
          </p:cNvPr>
          <p:cNvCxnSpPr>
            <a:cxnSpLocks/>
          </p:cNvCxnSpPr>
          <p:nvPr/>
        </p:nvCxnSpPr>
        <p:spPr>
          <a:xfrm>
            <a:off x="3757572" y="3479858"/>
            <a:ext cx="2038379" cy="1821350"/>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5139D468-89D6-32FD-A046-28E5AF81BBCA}"/>
              </a:ext>
            </a:extLst>
          </p:cNvPr>
          <p:cNvCxnSpPr>
            <a:cxnSpLocks/>
          </p:cNvCxnSpPr>
          <p:nvPr/>
        </p:nvCxnSpPr>
        <p:spPr>
          <a:xfrm>
            <a:off x="3757572" y="3464698"/>
            <a:ext cx="1302524" cy="236637"/>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A2C553B-4CDF-9EF4-0C73-0A7FFAB353E7}"/>
              </a:ext>
            </a:extLst>
          </p:cNvPr>
          <p:cNvSpPr txBox="1"/>
          <p:nvPr/>
        </p:nvSpPr>
        <p:spPr>
          <a:xfrm>
            <a:off x="54205" y="5553936"/>
            <a:ext cx="4059166" cy="1015663"/>
          </a:xfrm>
          <a:prstGeom prst="rect">
            <a:avLst/>
          </a:prstGeom>
          <a:noFill/>
        </p:spPr>
        <p:txBody>
          <a:bodyPr wrap="square" rtlCol="0">
            <a:spAutoFit/>
          </a:bodyPr>
          <a:lstStyle/>
          <a:p>
            <a:r>
              <a:rPr lang="en-US" sz="2000" b="1">
                <a:solidFill>
                  <a:schemeClr val="accent5">
                    <a:lumMod val="75000"/>
                  </a:schemeClr>
                </a:solidFill>
                <a:latin typeface="Arial" pitchFamily="34" charset="0"/>
                <a:cs typeface="Arial" pitchFamily="34" charset="0"/>
              </a:rPr>
              <a:t>sliced output variable</a:t>
            </a:r>
            <a:r>
              <a:rPr lang="en-US" sz="2000">
                <a:solidFill>
                  <a:schemeClr val="accent5">
                    <a:lumMod val="75000"/>
                  </a:schemeClr>
                </a:solidFill>
                <a:latin typeface="Arial" pitchFamily="34" charset="0"/>
                <a:cs typeface="Arial" pitchFamily="34" charset="0"/>
              </a:rPr>
              <a:t> reduced communication overhead from workers to client </a:t>
            </a:r>
            <a:r>
              <a:rPr lang="en-US" sz="2000" b="1">
                <a:solidFill>
                  <a:schemeClr val="accent5">
                    <a:lumMod val="75000"/>
                  </a:schemeClr>
                </a:solidFill>
                <a:latin typeface="Arial" pitchFamily="34" charset="0"/>
                <a:cs typeface="Arial" pitchFamily="34" charset="0"/>
                <a:sym typeface="Wingdings" panose="05000000000000000000" pitchFamily="2" charset="2"/>
              </a:rPr>
              <a:t></a:t>
            </a:r>
            <a:r>
              <a:rPr lang="en-US" sz="2000" b="1">
                <a:solidFill>
                  <a:schemeClr val="accent5">
                    <a:lumMod val="75000"/>
                  </a:schemeClr>
                </a:solidFill>
                <a:latin typeface="Arial" pitchFamily="34" charset="0"/>
                <a:cs typeface="Arial" pitchFamily="34" charset="0"/>
              </a:rPr>
              <a:t> </a:t>
            </a:r>
          </a:p>
        </p:txBody>
      </p:sp>
      <p:cxnSp>
        <p:nvCxnSpPr>
          <p:cNvPr id="38" name="Connector: Curved 37">
            <a:extLst>
              <a:ext uri="{FF2B5EF4-FFF2-40B4-BE49-F238E27FC236}">
                <a16:creationId xmlns:a16="http://schemas.microsoft.com/office/drawing/2014/main" id="{AA741EBB-6647-9D5D-CD7F-C8FFC0458332}"/>
              </a:ext>
            </a:extLst>
          </p:cNvPr>
          <p:cNvCxnSpPr>
            <a:cxnSpLocks/>
          </p:cNvCxnSpPr>
          <p:nvPr/>
        </p:nvCxnSpPr>
        <p:spPr>
          <a:xfrm flipV="1">
            <a:off x="4079776" y="4126126"/>
            <a:ext cx="1049093" cy="502769"/>
          </a:xfrm>
          <a:prstGeom prst="curvedConnector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19BEF3A-DD1A-3E22-185D-1C8FC3F4F281}"/>
              </a:ext>
            </a:extLst>
          </p:cNvPr>
          <p:cNvSpPr txBox="1"/>
          <p:nvPr/>
        </p:nvSpPr>
        <p:spPr>
          <a:xfrm>
            <a:off x="424695" y="4069294"/>
            <a:ext cx="3836687" cy="1631216"/>
          </a:xfrm>
          <a:prstGeom prst="rect">
            <a:avLst/>
          </a:prstGeom>
          <a:noFill/>
        </p:spPr>
        <p:txBody>
          <a:bodyPr wrap="square" rtlCol="0">
            <a:spAutoFit/>
          </a:bodyPr>
          <a:lstStyle/>
          <a:p>
            <a:r>
              <a:rPr lang="en-US" sz="2000" b="1">
                <a:solidFill>
                  <a:srgbClr val="007FA8"/>
                </a:solidFill>
                <a:latin typeface="Arial" pitchFamily="34" charset="0"/>
                <a:cs typeface="Arial" pitchFamily="34" charset="0"/>
              </a:rPr>
              <a:t>reduction</a:t>
            </a:r>
            <a:r>
              <a:rPr lang="en-US" sz="2000" b="1">
                <a:solidFill>
                  <a:schemeClr val="accent3">
                    <a:lumMod val="75000"/>
                  </a:schemeClr>
                </a:solidFill>
                <a:latin typeface="Arial" pitchFamily="34" charset="0"/>
                <a:cs typeface="Arial" pitchFamily="34" charset="0"/>
              </a:rPr>
              <a:t> variable </a:t>
            </a:r>
            <a:r>
              <a:rPr lang="en-US" sz="2000">
                <a:solidFill>
                  <a:schemeClr val="accent3">
                    <a:lumMod val="75000"/>
                  </a:schemeClr>
                </a:solidFill>
                <a:latin typeface="Arial" pitchFamily="34" charset="0"/>
                <a:cs typeface="Arial" pitchFamily="34" charset="0"/>
              </a:rPr>
              <a:t>(accumulates across all iterations in the same manner, usable after the loop)</a:t>
            </a:r>
          </a:p>
          <a:p>
            <a:endParaRPr lang="en-DE" sz="2000" b="1">
              <a:solidFill>
                <a:schemeClr val="accent3">
                  <a:lumMod val="75000"/>
                </a:schemeClr>
              </a:solidFill>
              <a:latin typeface="Arial" pitchFamily="34" charset="0"/>
              <a:cs typeface="Arial" pitchFamily="34" charset="0"/>
            </a:endParaRPr>
          </a:p>
        </p:txBody>
      </p:sp>
      <p:cxnSp>
        <p:nvCxnSpPr>
          <p:cNvPr id="45" name="Connector: Curved 44">
            <a:extLst>
              <a:ext uri="{FF2B5EF4-FFF2-40B4-BE49-F238E27FC236}">
                <a16:creationId xmlns:a16="http://schemas.microsoft.com/office/drawing/2014/main" id="{63750CC7-0A17-0BFD-F972-969C589A7249}"/>
              </a:ext>
            </a:extLst>
          </p:cNvPr>
          <p:cNvCxnSpPr>
            <a:cxnSpLocks/>
          </p:cNvCxnSpPr>
          <p:nvPr/>
        </p:nvCxnSpPr>
        <p:spPr>
          <a:xfrm flipV="1">
            <a:off x="3742880" y="4647975"/>
            <a:ext cx="1385989" cy="1242993"/>
          </a:xfrm>
          <a:prstGeom prst="curvedConnector3">
            <a:avLst>
              <a:gd name="adj1" fmla="val 50000"/>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8A1865A-80C6-7014-99E9-E812C64EB537}"/>
              </a:ext>
            </a:extLst>
          </p:cNvPr>
          <p:cNvSpPr txBox="1"/>
          <p:nvPr/>
        </p:nvSpPr>
        <p:spPr>
          <a:xfrm>
            <a:off x="8092148" y="3449418"/>
            <a:ext cx="4113366" cy="1631216"/>
          </a:xfrm>
          <a:prstGeom prst="rect">
            <a:avLst/>
          </a:prstGeom>
          <a:noFill/>
        </p:spPr>
        <p:txBody>
          <a:bodyPr wrap="square" rtlCol="0">
            <a:spAutoFit/>
          </a:bodyPr>
          <a:lstStyle/>
          <a:p>
            <a:r>
              <a:rPr lang="en-US" sz="2000" b="1">
                <a:solidFill>
                  <a:schemeClr val="accent5">
                    <a:lumMod val="75000"/>
                  </a:schemeClr>
                </a:solidFill>
                <a:latin typeface="Arial" pitchFamily="34" charset="0"/>
                <a:cs typeface="Arial" pitchFamily="34" charset="0"/>
              </a:rPr>
              <a:t>sliced input variable </a:t>
            </a:r>
            <a:r>
              <a:rPr lang="en-US" sz="2000">
                <a:solidFill>
                  <a:schemeClr val="accent5">
                    <a:lumMod val="75000"/>
                  </a:schemeClr>
                </a:solidFill>
                <a:latin typeface="Arial" pitchFamily="34" charset="0"/>
                <a:cs typeface="Arial" pitchFamily="34" charset="0"/>
              </a:rPr>
              <a:t>(each iteration works on a different slice of the array) </a:t>
            </a:r>
            <a:r>
              <a:rPr lang="en-US" sz="2000">
                <a:solidFill>
                  <a:schemeClr val="accent5">
                    <a:lumMod val="75000"/>
                  </a:schemeClr>
                </a:solidFill>
                <a:latin typeface="Arial" pitchFamily="34" charset="0"/>
                <a:cs typeface="Arial" pitchFamily="34" charset="0"/>
                <a:sym typeface="Wingdings" panose="05000000000000000000" pitchFamily="2" charset="2"/>
              </a:rPr>
              <a:t> </a:t>
            </a:r>
            <a:r>
              <a:rPr lang="en-US" sz="2000">
                <a:solidFill>
                  <a:schemeClr val="accent5">
                    <a:lumMod val="75000"/>
                  </a:schemeClr>
                </a:solidFill>
                <a:latin typeface="Arial" pitchFamily="34" charset="0"/>
                <a:cs typeface="Arial" pitchFamily="34" charset="0"/>
              </a:rPr>
              <a:t>reduced communication overhead from client to workers </a:t>
            </a:r>
            <a:r>
              <a:rPr lang="en-US" sz="2000" b="1">
                <a:solidFill>
                  <a:schemeClr val="accent5">
                    <a:lumMod val="75000"/>
                  </a:schemeClr>
                </a:solidFill>
                <a:latin typeface="Arial" pitchFamily="34" charset="0"/>
                <a:cs typeface="Arial" pitchFamily="34" charset="0"/>
                <a:sym typeface="Wingdings" panose="05000000000000000000" pitchFamily="2" charset="2"/>
              </a:rPr>
              <a:t></a:t>
            </a:r>
            <a:endParaRPr lang="en-DE" sz="2000" b="1">
              <a:solidFill>
                <a:schemeClr val="accent5">
                  <a:lumMod val="75000"/>
                </a:schemeClr>
              </a:solidFill>
              <a:latin typeface="Arial" pitchFamily="34" charset="0"/>
              <a:cs typeface="Arial" pitchFamily="34" charset="0"/>
            </a:endParaRPr>
          </a:p>
        </p:txBody>
      </p:sp>
      <p:cxnSp>
        <p:nvCxnSpPr>
          <p:cNvPr id="55" name="Connector: Curved 54">
            <a:extLst>
              <a:ext uri="{FF2B5EF4-FFF2-40B4-BE49-F238E27FC236}">
                <a16:creationId xmlns:a16="http://schemas.microsoft.com/office/drawing/2014/main" id="{8FE1577F-CD14-6D27-5688-F20DCC7FCD03}"/>
              </a:ext>
            </a:extLst>
          </p:cNvPr>
          <p:cNvCxnSpPr>
            <a:cxnSpLocks/>
            <a:stCxn id="46" idx="1"/>
          </p:cNvCxnSpPr>
          <p:nvPr/>
        </p:nvCxnSpPr>
        <p:spPr>
          <a:xfrm rot="10800000" flipV="1">
            <a:off x="7429274" y="4265025"/>
            <a:ext cx="662875" cy="257339"/>
          </a:xfrm>
          <a:prstGeom prst="curvedConnector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F7FF9B6-BF0B-4504-3869-D02EBC952FE2}"/>
              </a:ext>
            </a:extLst>
          </p:cNvPr>
          <p:cNvSpPr txBox="1"/>
          <p:nvPr/>
        </p:nvSpPr>
        <p:spPr>
          <a:xfrm>
            <a:off x="7883244" y="5122900"/>
            <a:ext cx="3558029" cy="1631216"/>
          </a:xfrm>
          <a:prstGeom prst="rect">
            <a:avLst/>
          </a:prstGeom>
          <a:noFill/>
        </p:spPr>
        <p:txBody>
          <a:bodyPr wrap="square" rtlCol="0">
            <a:spAutoFit/>
          </a:bodyPr>
          <a:lstStyle/>
          <a:p>
            <a:r>
              <a:rPr lang="en-US" sz="2000" b="1">
                <a:solidFill>
                  <a:schemeClr val="accent6">
                    <a:lumMod val="75000"/>
                  </a:schemeClr>
                </a:solidFill>
                <a:latin typeface="Arial" pitchFamily="34" charset="0"/>
                <a:cs typeface="Arial" pitchFamily="34" charset="0"/>
              </a:rPr>
              <a:t>broadcast variable </a:t>
            </a:r>
            <a:r>
              <a:rPr lang="en-US" sz="2000">
                <a:solidFill>
                  <a:schemeClr val="accent6">
                    <a:lumMod val="75000"/>
                  </a:schemeClr>
                </a:solidFill>
                <a:latin typeface="Arial" pitchFamily="34" charset="0"/>
                <a:cs typeface="Arial" pitchFamily="34" charset="0"/>
              </a:rPr>
              <a:t>(value required but not set inside the loop, sent to all workers, large variables increase communication overhead </a:t>
            </a:r>
            <a:r>
              <a:rPr lang="en-US" sz="2000">
                <a:solidFill>
                  <a:schemeClr val="accent6">
                    <a:lumMod val="75000"/>
                  </a:schemeClr>
                </a:solidFill>
                <a:latin typeface="Arial" pitchFamily="34" charset="0"/>
                <a:cs typeface="Arial" pitchFamily="34" charset="0"/>
                <a:sym typeface="Wingdings" panose="05000000000000000000" pitchFamily="2" charset="2"/>
              </a:rPr>
              <a:t>)</a:t>
            </a:r>
            <a:endParaRPr lang="en-DE" sz="2000">
              <a:solidFill>
                <a:schemeClr val="accent6">
                  <a:lumMod val="75000"/>
                </a:schemeClr>
              </a:solidFill>
              <a:latin typeface="Arial" pitchFamily="34" charset="0"/>
              <a:cs typeface="Arial" pitchFamily="34" charset="0"/>
            </a:endParaRPr>
          </a:p>
        </p:txBody>
      </p:sp>
      <p:cxnSp>
        <p:nvCxnSpPr>
          <p:cNvPr id="60" name="Connector: Curved 59">
            <a:extLst>
              <a:ext uri="{FF2B5EF4-FFF2-40B4-BE49-F238E27FC236}">
                <a16:creationId xmlns:a16="http://schemas.microsoft.com/office/drawing/2014/main" id="{8A929425-C33E-B77B-3DDE-751B501ECC39}"/>
              </a:ext>
            </a:extLst>
          </p:cNvPr>
          <p:cNvCxnSpPr>
            <a:cxnSpLocks/>
          </p:cNvCxnSpPr>
          <p:nvPr/>
        </p:nvCxnSpPr>
        <p:spPr>
          <a:xfrm rot="10800000">
            <a:off x="6528048" y="4849576"/>
            <a:ext cx="1353708" cy="451635"/>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ED0EA4-8428-5CE4-6CA2-E3533E697B91}"/>
              </a:ext>
            </a:extLst>
          </p:cNvPr>
          <p:cNvSpPr txBox="1"/>
          <p:nvPr/>
        </p:nvSpPr>
        <p:spPr>
          <a:xfrm>
            <a:off x="7881755" y="2501397"/>
            <a:ext cx="3892965" cy="1015663"/>
          </a:xfrm>
          <a:prstGeom prst="rect">
            <a:avLst/>
          </a:prstGeom>
          <a:noFill/>
        </p:spPr>
        <p:txBody>
          <a:bodyPr wrap="square" rtlCol="0">
            <a:spAutoFit/>
          </a:bodyPr>
          <a:lstStyle/>
          <a:p>
            <a:r>
              <a:rPr lang="en-US" sz="2000" b="1">
                <a:solidFill>
                  <a:schemeClr val="accent2"/>
                </a:solidFill>
                <a:latin typeface="Arial" pitchFamily="34" charset="0"/>
                <a:cs typeface="Arial" pitchFamily="34" charset="0"/>
              </a:rPr>
              <a:t>loop variable (loop index) </a:t>
            </a:r>
          </a:p>
          <a:p>
            <a:r>
              <a:rPr lang="en-US" sz="2000">
                <a:solidFill>
                  <a:schemeClr val="accent2"/>
                </a:solidFill>
                <a:latin typeface="Arial" pitchFamily="34" charset="0"/>
                <a:cs typeface="Arial" pitchFamily="34" charset="0"/>
              </a:rPr>
              <a:t>must be consecutive, increasing, integers</a:t>
            </a:r>
            <a:endParaRPr lang="en-DE" sz="2000">
              <a:solidFill>
                <a:schemeClr val="accent2"/>
              </a:solidFill>
              <a:latin typeface="Arial" pitchFamily="34" charset="0"/>
              <a:cs typeface="Arial" pitchFamily="34" charset="0"/>
            </a:endParaRPr>
          </a:p>
        </p:txBody>
      </p:sp>
      <p:cxnSp>
        <p:nvCxnSpPr>
          <p:cNvPr id="63" name="Connector: Curved 62">
            <a:extLst>
              <a:ext uri="{FF2B5EF4-FFF2-40B4-BE49-F238E27FC236}">
                <a16:creationId xmlns:a16="http://schemas.microsoft.com/office/drawing/2014/main" id="{9A18A0C7-3446-DCE4-D14A-B1487ECFF6B3}"/>
              </a:ext>
            </a:extLst>
          </p:cNvPr>
          <p:cNvCxnSpPr>
            <a:cxnSpLocks/>
            <a:stCxn id="61" idx="1"/>
          </p:cNvCxnSpPr>
          <p:nvPr/>
        </p:nvCxnSpPr>
        <p:spPr>
          <a:xfrm rot="10800000" flipV="1">
            <a:off x="6023993" y="3009229"/>
            <a:ext cx="1857763" cy="231236"/>
          </a:xfrm>
          <a:prstGeom prst="curved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66" name="Ink 65">
                <a:extLst>
                  <a:ext uri="{FF2B5EF4-FFF2-40B4-BE49-F238E27FC236}">
                    <a16:creationId xmlns:a16="http://schemas.microsoft.com/office/drawing/2014/main" id="{13B1FF23-08F6-3CCB-6155-320B0BA79955}"/>
                  </a:ext>
                </a:extLst>
              </p14:cNvPr>
              <p14:cNvContentPartPr/>
              <p14:nvPr/>
            </p14:nvContentPartPr>
            <p14:xfrm>
              <a:off x="5098758" y="3688935"/>
              <a:ext cx="322920" cy="63360"/>
            </p14:xfrm>
          </p:contentPart>
        </mc:Choice>
        <mc:Fallback xmlns="">
          <p:pic>
            <p:nvPicPr>
              <p:cNvPr id="66" name="Ink 65">
                <a:extLst>
                  <a:ext uri="{FF2B5EF4-FFF2-40B4-BE49-F238E27FC236}">
                    <a16:creationId xmlns:a16="http://schemas.microsoft.com/office/drawing/2014/main" id="{13B1FF23-08F6-3CCB-6155-320B0BA79955}"/>
                  </a:ext>
                </a:extLst>
              </p:cNvPr>
              <p:cNvPicPr/>
              <p:nvPr/>
            </p:nvPicPr>
            <p:blipFill>
              <a:blip r:embed="rId6"/>
              <a:stretch>
                <a:fillRect/>
              </a:stretch>
            </p:blipFill>
            <p:spPr>
              <a:xfrm>
                <a:off x="5044758" y="3580935"/>
                <a:ext cx="430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55E5253F-25A7-3F77-D38A-B0F0BA3382F3}"/>
                  </a:ext>
                </a:extLst>
              </p14:cNvPr>
              <p14:cNvContentPartPr/>
              <p14:nvPr/>
            </p14:nvContentPartPr>
            <p14:xfrm>
              <a:off x="5146278" y="4043535"/>
              <a:ext cx="270720" cy="128160"/>
            </p14:xfrm>
          </p:contentPart>
        </mc:Choice>
        <mc:Fallback xmlns="">
          <p:pic>
            <p:nvPicPr>
              <p:cNvPr id="69" name="Ink 68">
                <a:extLst>
                  <a:ext uri="{FF2B5EF4-FFF2-40B4-BE49-F238E27FC236}">
                    <a16:creationId xmlns:a16="http://schemas.microsoft.com/office/drawing/2014/main" id="{55E5253F-25A7-3F77-D38A-B0F0BA3382F3}"/>
                  </a:ext>
                </a:extLst>
              </p:cNvPr>
              <p:cNvPicPr/>
              <p:nvPr/>
            </p:nvPicPr>
            <p:blipFill>
              <a:blip r:embed="rId8"/>
              <a:stretch>
                <a:fillRect/>
              </a:stretch>
            </p:blipFill>
            <p:spPr>
              <a:xfrm>
                <a:off x="5092278" y="3935838"/>
                <a:ext cx="378360" cy="34319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0" name="Ink 79">
                <a:extLst>
                  <a:ext uri="{FF2B5EF4-FFF2-40B4-BE49-F238E27FC236}">
                    <a16:creationId xmlns:a16="http://schemas.microsoft.com/office/drawing/2014/main" id="{D4529295-26B4-FF19-4975-2E345DF80A20}"/>
                  </a:ext>
                </a:extLst>
              </p14:cNvPr>
              <p14:cNvContentPartPr/>
              <p14:nvPr/>
            </p14:nvContentPartPr>
            <p14:xfrm>
              <a:off x="5175078" y="4445655"/>
              <a:ext cx="252720" cy="183240"/>
            </p14:xfrm>
          </p:contentPart>
        </mc:Choice>
        <mc:Fallback xmlns="">
          <p:pic>
            <p:nvPicPr>
              <p:cNvPr id="80" name="Ink 79">
                <a:extLst>
                  <a:ext uri="{FF2B5EF4-FFF2-40B4-BE49-F238E27FC236}">
                    <a16:creationId xmlns:a16="http://schemas.microsoft.com/office/drawing/2014/main" id="{D4529295-26B4-FF19-4975-2E345DF80A20}"/>
                  </a:ext>
                </a:extLst>
              </p:cNvPr>
              <p:cNvPicPr/>
              <p:nvPr/>
            </p:nvPicPr>
            <p:blipFill>
              <a:blip r:embed="rId10"/>
              <a:stretch>
                <a:fillRect/>
              </a:stretch>
            </p:blipFill>
            <p:spPr>
              <a:xfrm>
                <a:off x="5103078" y="4301937"/>
                <a:ext cx="396360" cy="4703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3" name="Ink 82">
                <a:extLst>
                  <a:ext uri="{FF2B5EF4-FFF2-40B4-BE49-F238E27FC236}">
                    <a16:creationId xmlns:a16="http://schemas.microsoft.com/office/drawing/2014/main" id="{A13A4A28-DB5E-4DFF-5FD9-9AF163AF01EB}"/>
                  </a:ext>
                </a:extLst>
              </p14:cNvPr>
              <p14:cNvContentPartPr/>
              <p14:nvPr/>
            </p14:nvContentPartPr>
            <p14:xfrm>
              <a:off x="6355878" y="4426575"/>
              <a:ext cx="235080" cy="221400"/>
            </p14:xfrm>
          </p:contentPart>
        </mc:Choice>
        <mc:Fallback xmlns="">
          <p:pic>
            <p:nvPicPr>
              <p:cNvPr id="83" name="Ink 82">
                <a:extLst>
                  <a:ext uri="{FF2B5EF4-FFF2-40B4-BE49-F238E27FC236}">
                    <a16:creationId xmlns:a16="http://schemas.microsoft.com/office/drawing/2014/main" id="{A13A4A28-DB5E-4DFF-5FD9-9AF163AF01EB}"/>
                  </a:ext>
                </a:extLst>
              </p:cNvPr>
              <p:cNvPicPr/>
              <p:nvPr/>
            </p:nvPicPr>
            <p:blipFill>
              <a:blip r:embed="rId12"/>
              <a:stretch>
                <a:fillRect/>
              </a:stretch>
            </p:blipFill>
            <p:spPr>
              <a:xfrm>
                <a:off x="6283878" y="4282575"/>
                <a:ext cx="37872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9" name="Ink 88">
                <a:extLst>
                  <a:ext uri="{FF2B5EF4-FFF2-40B4-BE49-F238E27FC236}">
                    <a16:creationId xmlns:a16="http://schemas.microsoft.com/office/drawing/2014/main" id="{94E5864A-44AA-2750-849E-7D845BCC7055}"/>
                  </a:ext>
                </a:extLst>
              </p14:cNvPr>
              <p14:cNvContentPartPr/>
              <p14:nvPr/>
            </p14:nvContentPartPr>
            <p14:xfrm>
              <a:off x="6289638" y="4849575"/>
              <a:ext cx="162360" cy="141120"/>
            </p14:xfrm>
          </p:contentPart>
        </mc:Choice>
        <mc:Fallback xmlns="">
          <p:pic>
            <p:nvPicPr>
              <p:cNvPr id="89" name="Ink 88">
                <a:extLst>
                  <a:ext uri="{FF2B5EF4-FFF2-40B4-BE49-F238E27FC236}">
                    <a16:creationId xmlns:a16="http://schemas.microsoft.com/office/drawing/2014/main" id="{94E5864A-44AA-2750-849E-7D845BCC7055}"/>
                  </a:ext>
                </a:extLst>
              </p:cNvPr>
              <p:cNvPicPr/>
              <p:nvPr/>
            </p:nvPicPr>
            <p:blipFill>
              <a:blip r:embed="rId14"/>
              <a:stretch>
                <a:fillRect/>
              </a:stretch>
            </p:blipFill>
            <p:spPr>
              <a:xfrm>
                <a:off x="6217638" y="4705575"/>
                <a:ext cx="306000" cy="428760"/>
              </a:xfrm>
              <a:prstGeom prst="rect">
                <a:avLst/>
              </a:prstGeom>
            </p:spPr>
          </p:pic>
        </mc:Fallback>
      </mc:AlternateContent>
      <p:sp>
        <p:nvSpPr>
          <p:cNvPr id="56" name="TextBox 55">
            <a:extLst>
              <a:ext uri="{FF2B5EF4-FFF2-40B4-BE49-F238E27FC236}">
                <a16:creationId xmlns:a16="http://schemas.microsoft.com/office/drawing/2014/main" id="{9AC826E4-8048-38A9-D66C-D024696D6D64}"/>
              </a:ext>
            </a:extLst>
          </p:cNvPr>
          <p:cNvSpPr txBox="1"/>
          <p:nvPr/>
        </p:nvSpPr>
        <p:spPr>
          <a:xfrm>
            <a:off x="47328" y="1495788"/>
            <a:ext cx="3518659" cy="1015663"/>
          </a:xfrm>
          <a:prstGeom prst="rect">
            <a:avLst/>
          </a:prstGeom>
          <a:noFill/>
        </p:spPr>
        <p:txBody>
          <a:bodyPr wrap="square" rtlCol="0">
            <a:spAutoFit/>
          </a:bodyPr>
          <a:lstStyle/>
          <a:p>
            <a:r>
              <a:rPr lang="en-US" sz="2000">
                <a:solidFill>
                  <a:schemeClr val="accent4">
                    <a:lumMod val="75000"/>
                  </a:schemeClr>
                </a:solidFill>
                <a:latin typeface="Arial" pitchFamily="34" charset="0"/>
                <a:cs typeface="Arial" pitchFamily="34" charset="0"/>
              </a:rPr>
              <a:t>defined outside of the </a:t>
            </a:r>
            <a:r>
              <a:rPr lang="en-US" sz="2000">
                <a:solidFill>
                  <a:schemeClr val="accent4">
                    <a:lumMod val="75000"/>
                  </a:schemeClr>
                </a:solidFill>
                <a:latin typeface="Courier New" panose="02070309020205020404" pitchFamily="49" charset="0"/>
                <a:cs typeface="Courier New" panose="02070309020205020404" pitchFamily="49" charset="0"/>
              </a:rPr>
              <a:t>parfor</a:t>
            </a:r>
            <a:r>
              <a:rPr lang="en-US" sz="2000">
                <a:solidFill>
                  <a:schemeClr val="accent4">
                    <a:lumMod val="75000"/>
                  </a:schemeClr>
                </a:solidFill>
                <a:latin typeface="Arial" pitchFamily="34" charset="0"/>
                <a:cs typeface="Arial" pitchFamily="34" charset="0"/>
              </a:rPr>
              <a:t> body and thus still 0 at the end of the </a:t>
            </a:r>
            <a:r>
              <a:rPr lang="en-US" sz="2000">
                <a:solidFill>
                  <a:schemeClr val="accent4">
                    <a:lumMod val="75000"/>
                  </a:schemeClr>
                </a:solidFill>
                <a:latin typeface="Courier New" panose="02070309020205020404" pitchFamily="49" charset="0"/>
                <a:cs typeface="Courier New" panose="02070309020205020404" pitchFamily="49" charset="0"/>
              </a:rPr>
              <a:t>parfor</a:t>
            </a:r>
            <a:r>
              <a:rPr lang="en-US" sz="2000">
                <a:solidFill>
                  <a:schemeClr val="accent4">
                    <a:lumMod val="75000"/>
                  </a:schemeClr>
                </a:solidFill>
                <a:latin typeface="Arial" pitchFamily="34" charset="0"/>
                <a:cs typeface="Arial" pitchFamily="34" charset="0"/>
              </a:rPr>
              <a:t> </a:t>
            </a:r>
            <a:endParaRPr lang="en-DE" sz="2000">
              <a:solidFill>
                <a:schemeClr val="accent4">
                  <a:lumMod val="75000"/>
                </a:schemeClr>
              </a:solidFill>
              <a:latin typeface="Arial" pitchFamily="34" charset="0"/>
              <a:cs typeface="Arial" pitchFamily="34" charset="0"/>
            </a:endParaRPr>
          </a:p>
        </p:txBody>
      </p:sp>
      <p:cxnSp>
        <p:nvCxnSpPr>
          <p:cNvPr id="37" name="Connector: Curved 36">
            <a:extLst>
              <a:ext uri="{FF2B5EF4-FFF2-40B4-BE49-F238E27FC236}">
                <a16:creationId xmlns:a16="http://schemas.microsoft.com/office/drawing/2014/main" id="{A0BAA357-75FD-7525-6AF5-C623F67238AA}"/>
              </a:ext>
            </a:extLst>
          </p:cNvPr>
          <p:cNvCxnSpPr>
            <a:cxnSpLocks/>
            <a:stCxn id="56" idx="3"/>
          </p:cNvCxnSpPr>
          <p:nvPr/>
        </p:nvCxnSpPr>
        <p:spPr>
          <a:xfrm flipV="1">
            <a:off x="3565987" y="1700808"/>
            <a:ext cx="853865" cy="302812"/>
          </a:xfrm>
          <a:prstGeom prst="curvedConnector3">
            <a:avLst/>
          </a:prstGeom>
          <a:ln w="38100">
            <a:solidFill>
              <a:schemeClr val="accent4">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E696F2FE-39DA-8EFE-E4DF-F4DEA0167F29}"/>
                  </a:ext>
                </a:extLst>
              </p14:cNvPr>
              <p14:cNvContentPartPr/>
              <p14:nvPr/>
            </p14:nvContentPartPr>
            <p14:xfrm>
              <a:off x="4446625" y="1563897"/>
              <a:ext cx="270000" cy="158760"/>
            </p14:xfrm>
          </p:contentPart>
        </mc:Choice>
        <mc:Fallback xmlns="">
          <p:pic>
            <p:nvPicPr>
              <p:cNvPr id="40" name="Ink 39">
                <a:extLst>
                  <a:ext uri="{FF2B5EF4-FFF2-40B4-BE49-F238E27FC236}">
                    <a16:creationId xmlns:a16="http://schemas.microsoft.com/office/drawing/2014/main" id="{E696F2FE-39DA-8EFE-E4DF-F4DEA0167F29}"/>
                  </a:ext>
                </a:extLst>
              </p:cNvPr>
              <p:cNvPicPr/>
              <p:nvPr/>
            </p:nvPicPr>
            <p:blipFill>
              <a:blip r:embed="rId16"/>
              <a:stretch>
                <a:fillRect/>
              </a:stretch>
            </p:blipFill>
            <p:spPr>
              <a:xfrm>
                <a:off x="4374625" y="1420223"/>
                <a:ext cx="413640" cy="44574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 name="Ink 66">
                <a:extLst>
                  <a:ext uri="{FF2B5EF4-FFF2-40B4-BE49-F238E27FC236}">
                    <a16:creationId xmlns:a16="http://schemas.microsoft.com/office/drawing/2014/main" id="{D44CB8BE-620C-13E4-A47B-BC8A92D7B365}"/>
                  </a:ext>
                </a:extLst>
              </p14:cNvPr>
              <p14:cNvContentPartPr/>
              <p14:nvPr/>
            </p14:nvContentPartPr>
            <p14:xfrm>
              <a:off x="5810643" y="5208638"/>
              <a:ext cx="322920" cy="183239"/>
            </p14:xfrm>
          </p:contentPart>
        </mc:Choice>
        <mc:Fallback xmlns="">
          <p:pic>
            <p:nvPicPr>
              <p:cNvPr id="67" name="Ink 66">
                <a:extLst>
                  <a:ext uri="{FF2B5EF4-FFF2-40B4-BE49-F238E27FC236}">
                    <a16:creationId xmlns:a16="http://schemas.microsoft.com/office/drawing/2014/main" id="{D44CB8BE-620C-13E4-A47B-BC8A92D7B365}"/>
                  </a:ext>
                </a:extLst>
              </p:cNvPr>
              <p:cNvPicPr/>
              <p:nvPr/>
            </p:nvPicPr>
            <p:blipFill>
              <a:blip r:embed="rId18"/>
              <a:stretch>
                <a:fillRect/>
              </a:stretch>
            </p:blipFill>
            <p:spPr>
              <a:xfrm>
                <a:off x="5756643" y="5100213"/>
                <a:ext cx="430560" cy="39972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 name="Ink 3">
                <a:extLst>
                  <a:ext uri="{FF2B5EF4-FFF2-40B4-BE49-F238E27FC236}">
                    <a16:creationId xmlns:a16="http://schemas.microsoft.com/office/drawing/2014/main" id="{0C4D981C-8EBC-3736-32F8-62E577D98D49}"/>
                  </a:ext>
                </a:extLst>
              </p14:cNvPr>
              <p14:cNvContentPartPr/>
              <p14:nvPr/>
            </p14:nvContentPartPr>
            <p14:xfrm>
              <a:off x="5714703" y="3240465"/>
              <a:ext cx="257400" cy="135360"/>
            </p14:xfrm>
          </p:contentPart>
        </mc:Choice>
        <mc:Fallback xmlns="">
          <p:pic>
            <p:nvPicPr>
              <p:cNvPr id="4" name="Ink 3">
                <a:extLst>
                  <a:ext uri="{FF2B5EF4-FFF2-40B4-BE49-F238E27FC236}">
                    <a16:creationId xmlns:a16="http://schemas.microsoft.com/office/drawing/2014/main" id="{0C4D981C-8EBC-3736-32F8-62E577D98D49}"/>
                  </a:ext>
                </a:extLst>
              </p:cNvPr>
              <p:cNvPicPr/>
              <p:nvPr/>
            </p:nvPicPr>
            <p:blipFill>
              <a:blip r:embed="rId20"/>
              <a:stretch>
                <a:fillRect/>
              </a:stretch>
            </p:blipFill>
            <p:spPr>
              <a:xfrm>
                <a:off x="5642703" y="3096081"/>
                <a:ext cx="401040" cy="423767"/>
              </a:xfrm>
              <a:prstGeom prst="rect">
                <a:avLst/>
              </a:prstGeom>
            </p:spPr>
          </p:pic>
        </mc:Fallback>
      </mc:AlternateContent>
    </p:spTree>
    <p:extLst>
      <p:ext uri="{BB962C8B-B14F-4D97-AF65-F5344CB8AC3E}">
        <p14:creationId xmlns:p14="http://schemas.microsoft.com/office/powerpoint/2010/main" val="400234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P spid="42" grpId="0"/>
      <p:bldP spid="46" grpId="0"/>
      <p:bldP spid="58" grpId="0"/>
      <p:bldP spid="61"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08733C-4887-4FA6-B370-860088AF4758}"/>
              </a:ext>
            </a:extLst>
          </p:cNvPr>
          <p:cNvSpPr>
            <a:spLocks noGrp="1"/>
          </p:cNvSpPr>
          <p:nvPr>
            <p:ph type="title"/>
          </p:nvPr>
        </p:nvSpPr>
        <p:spPr/>
        <p:txBody>
          <a:bodyPr/>
          <a:lstStyle/>
          <a:p>
            <a:r>
              <a:rPr lang="en-US"/>
              <a:t>Hands-On Exercise: Variables in </a:t>
            </a:r>
            <a:r>
              <a:rPr lang="en-US" b="1">
                <a:latin typeface="Courier New" panose="02070309020205020404" pitchFamily="49" charset="0"/>
                <a:cs typeface="Courier New" panose="02070309020205020404" pitchFamily="49" charset="0"/>
              </a:rPr>
              <a:t>parfor</a:t>
            </a:r>
            <a:r>
              <a:rPr lang="en-US">
                <a:latin typeface="Courier New" panose="02070309020205020404" pitchFamily="49" charset="0"/>
                <a:cs typeface="Courier New" panose="02070309020205020404" pitchFamily="49" charset="0"/>
              </a:rPr>
              <a:t>-</a:t>
            </a:r>
            <a:r>
              <a:rPr lang="en-US"/>
              <a:t>loops</a:t>
            </a:r>
            <a:endParaRPr lang="en-US">
              <a:latin typeface="Courier New" panose="02070309020205020404" pitchFamily="49" charset="0"/>
              <a:cs typeface="Courier New" panose="02070309020205020404" pitchFamily="49" charset="0"/>
            </a:endParaRPr>
          </a:p>
        </p:txBody>
      </p:sp>
      <p:pic>
        <p:nvPicPr>
          <p:cNvPr id="7" name="Content Placeholder 6">
            <a:extLst>
              <a:ext uri="{FF2B5EF4-FFF2-40B4-BE49-F238E27FC236}">
                <a16:creationId xmlns:a16="http://schemas.microsoft.com/office/drawing/2014/main" id="{E2E72269-D311-7BDE-51A2-A725E9FDDC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634952" y="1600200"/>
            <a:ext cx="8718896" cy="4648200"/>
          </a:xfrm>
          <a:prstGeom prst="flowChartDocumen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015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5B86-954A-404E-81A7-C98099D16087}"/>
              </a:ext>
            </a:extLst>
          </p:cNvPr>
          <p:cNvSpPr>
            <a:spLocks noGrp="1"/>
          </p:cNvSpPr>
          <p:nvPr>
            <p:ph type="title"/>
          </p:nvPr>
        </p:nvSpPr>
        <p:spPr/>
        <p:txBody>
          <a:bodyPr/>
          <a:lstStyle/>
          <a:p>
            <a:r>
              <a:rPr lang="en-US"/>
              <a:t>Before going parallel, optimize your code for the best performance</a:t>
            </a:r>
          </a:p>
        </p:txBody>
      </p:sp>
      <p:sp>
        <p:nvSpPr>
          <p:cNvPr id="5" name="Content Placeholder 2">
            <a:extLst>
              <a:ext uri="{FF2B5EF4-FFF2-40B4-BE49-F238E27FC236}">
                <a16:creationId xmlns:a16="http://schemas.microsoft.com/office/drawing/2014/main" id="{191C57D3-3280-43B6-87AD-3B9F91AB54A1}"/>
              </a:ext>
            </a:extLst>
          </p:cNvPr>
          <p:cNvSpPr>
            <a:spLocks noGrp="1"/>
          </p:cNvSpPr>
          <p:nvPr>
            <p:ph idx="1"/>
          </p:nvPr>
        </p:nvSpPr>
        <p:spPr/>
        <p:txBody>
          <a:bodyPr/>
          <a:lstStyle/>
          <a:p>
            <a:r>
              <a:rPr lang="en-US" sz="2800"/>
              <a:t>Use the </a:t>
            </a:r>
            <a:r>
              <a:rPr lang="en-US" sz="2800" b="1">
                <a:solidFill>
                  <a:schemeClr val="accent2"/>
                </a:solidFill>
              </a:rPr>
              <a:t>Profiler</a:t>
            </a:r>
            <a:r>
              <a:rPr lang="en-US" sz="2800" b="1">
                <a:solidFill>
                  <a:schemeClr val="accent1"/>
                </a:solidFill>
              </a:rPr>
              <a:t> </a:t>
            </a:r>
            <a:r>
              <a:rPr lang="en-US" sz="2800"/>
              <a:t>to find the code that runs slowest and determine possible performance improvements</a:t>
            </a:r>
          </a:p>
        </p:txBody>
      </p:sp>
      <p:pic>
        <p:nvPicPr>
          <p:cNvPr id="4" name="Picture 3">
            <a:extLst>
              <a:ext uri="{FF2B5EF4-FFF2-40B4-BE49-F238E27FC236}">
                <a16:creationId xmlns:a16="http://schemas.microsoft.com/office/drawing/2014/main" id="{411B590E-2DC0-92C0-EAA1-748D0E619166}"/>
              </a:ext>
            </a:extLst>
          </p:cNvPr>
          <p:cNvPicPr>
            <a:picLocks noChangeAspect="1"/>
          </p:cNvPicPr>
          <p:nvPr/>
        </p:nvPicPr>
        <p:blipFill>
          <a:blip r:embed="rId4"/>
          <a:stretch>
            <a:fillRect/>
          </a:stretch>
        </p:blipFill>
        <p:spPr>
          <a:xfrm>
            <a:off x="0" y="2530036"/>
            <a:ext cx="12192000" cy="179792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DC2E9A3-A825-6DE8-5AA7-002A1E69F751}"/>
              </a:ext>
            </a:extLst>
          </p:cNvPr>
          <p:cNvPicPr>
            <a:picLocks noChangeAspect="1"/>
          </p:cNvPicPr>
          <p:nvPr/>
        </p:nvPicPr>
        <p:blipFill>
          <a:blip r:embed="rId5"/>
          <a:stretch>
            <a:fillRect/>
          </a:stretch>
        </p:blipFill>
        <p:spPr>
          <a:xfrm>
            <a:off x="1506242" y="4105274"/>
            <a:ext cx="4791075" cy="2609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0682B98-4C21-51EB-9EB3-DB66EAF3305C}"/>
              </a:ext>
            </a:extLst>
          </p:cNvPr>
          <p:cNvPicPr>
            <a:picLocks noChangeAspect="1"/>
          </p:cNvPicPr>
          <p:nvPr/>
        </p:nvPicPr>
        <p:blipFill>
          <a:blip r:embed="rId6"/>
          <a:stretch>
            <a:fillRect/>
          </a:stretch>
        </p:blipFill>
        <p:spPr>
          <a:xfrm>
            <a:off x="7090719" y="4895850"/>
            <a:ext cx="4552950" cy="135255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C43DC251-6D7C-1A75-B510-930BFF820ED1}"/>
              </a:ext>
            </a:extLst>
          </p:cNvPr>
          <p:cNvSpPr txBox="1"/>
          <p:nvPr/>
        </p:nvSpPr>
        <p:spPr>
          <a:xfrm>
            <a:off x="6690181" y="3574757"/>
            <a:ext cx="5886539" cy="646331"/>
          </a:xfrm>
          <a:prstGeom prst="rect">
            <a:avLst/>
          </a:prstGeom>
          <a:noFill/>
        </p:spPr>
        <p:txBody>
          <a:bodyPr wrap="square">
            <a:spAutoFit/>
          </a:bodyPr>
          <a:lstStyle/>
          <a:p>
            <a:pPr lvl="0"/>
            <a:r>
              <a:rPr lang="en-US" sz="1800"/>
              <a:t>Use vectorization (matrix and vector operations)</a:t>
            </a:r>
          </a:p>
          <a:p>
            <a:pPr lvl="0"/>
            <a:r>
              <a:rPr lang="en-US" sz="1800"/>
              <a:t>instead of for-loops</a:t>
            </a:r>
            <a:endParaRPr lang="en-DE"/>
          </a:p>
        </p:txBody>
      </p:sp>
      <p:sp>
        <p:nvSpPr>
          <p:cNvPr id="14" name="Arrow: Right 13">
            <a:extLst>
              <a:ext uri="{FF2B5EF4-FFF2-40B4-BE49-F238E27FC236}">
                <a16:creationId xmlns:a16="http://schemas.microsoft.com/office/drawing/2014/main" id="{A600DB39-602D-6F64-DFE5-C9FC03504996}"/>
              </a:ext>
            </a:extLst>
          </p:cNvPr>
          <p:cNvSpPr/>
          <p:nvPr/>
        </p:nvSpPr>
        <p:spPr>
          <a:xfrm>
            <a:off x="6224403" y="5372683"/>
            <a:ext cx="1023725" cy="530517"/>
          </a:xfrm>
          <a:prstGeom prst="rightArrow">
            <a:avLst/>
          </a:prstGeom>
          <a:solidFill>
            <a:schemeClr val="accent1"/>
          </a:solidFill>
          <a:ln>
            <a:no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30949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5B86-954A-404E-81A7-C98099D16087}"/>
              </a:ext>
            </a:extLst>
          </p:cNvPr>
          <p:cNvSpPr>
            <a:spLocks noGrp="1"/>
          </p:cNvSpPr>
          <p:nvPr>
            <p:ph type="title"/>
          </p:nvPr>
        </p:nvSpPr>
        <p:spPr/>
        <p:txBody>
          <a:bodyPr/>
          <a:lstStyle/>
          <a:p>
            <a:r>
              <a:rPr lang="en-US"/>
              <a:t>Before going parallel, optimize your code for the best performance</a:t>
            </a:r>
          </a:p>
        </p:txBody>
      </p:sp>
      <p:sp>
        <p:nvSpPr>
          <p:cNvPr id="5" name="Content Placeholder 2">
            <a:extLst>
              <a:ext uri="{FF2B5EF4-FFF2-40B4-BE49-F238E27FC236}">
                <a16:creationId xmlns:a16="http://schemas.microsoft.com/office/drawing/2014/main" id="{191C57D3-3280-43B6-87AD-3B9F91AB54A1}"/>
              </a:ext>
            </a:extLst>
          </p:cNvPr>
          <p:cNvSpPr>
            <a:spLocks noGrp="1"/>
          </p:cNvSpPr>
          <p:nvPr>
            <p:ph idx="1"/>
          </p:nvPr>
        </p:nvSpPr>
        <p:spPr/>
        <p:txBody>
          <a:bodyPr/>
          <a:lstStyle/>
          <a:p>
            <a:r>
              <a:rPr lang="en-US" sz="2800"/>
              <a:t>Use the </a:t>
            </a:r>
            <a:r>
              <a:rPr lang="en-US" sz="2800" b="1">
                <a:solidFill>
                  <a:schemeClr val="accent2"/>
                </a:solidFill>
              </a:rPr>
              <a:t>Code Analyzer </a:t>
            </a:r>
            <a:r>
              <a:rPr lang="en-US" sz="2800"/>
              <a:t>to automatically check your code for coding (and performance) problems</a:t>
            </a:r>
          </a:p>
        </p:txBody>
      </p:sp>
      <p:pic>
        <p:nvPicPr>
          <p:cNvPr id="9" name="Picture 8">
            <a:extLst>
              <a:ext uri="{FF2B5EF4-FFF2-40B4-BE49-F238E27FC236}">
                <a16:creationId xmlns:a16="http://schemas.microsoft.com/office/drawing/2014/main" id="{5C809055-1BFE-9179-6790-D49F7CEA8215}"/>
              </a:ext>
            </a:extLst>
          </p:cNvPr>
          <p:cNvPicPr>
            <a:picLocks noChangeAspect="1"/>
          </p:cNvPicPr>
          <p:nvPr/>
        </p:nvPicPr>
        <p:blipFill>
          <a:blip r:embed="rId4"/>
          <a:stretch>
            <a:fillRect/>
          </a:stretch>
        </p:blipFill>
        <p:spPr>
          <a:xfrm>
            <a:off x="0" y="2643773"/>
            <a:ext cx="12192000" cy="1570454"/>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1B369B0-122E-B469-DADA-811310D8963B}"/>
              </a:ext>
            </a:extLst>
          </p:cNvPr>
          <p:cNvSpPr txBox="1"/>
          <p:nvPr/>
        </p:nvSpPr>
        <p:spPr>
          <a:xfrm>
            <a:off x="13359" y="4229538"/>
            <a:ext cx="6451600" cy="369332"/>
          </a:xfrm>
          <a:prstGeom prst="rect">
            <a:avLst/>
          </a:prstGeom>
          <a:noFill/>
        </p:spPr>
        <p:txBody>
          <a:bodyPr wrap="square">
            <a:spAutoFit/>
          </a:bodyPr>
          <a:lstStyle/>
          <a:p>
            <a:r>
              <a:rPr lang="en-DE"/>
              <a:t>Elapsed time is 0.075824 seconds.</a:t>
            </a:r>
          </a:p>
        </p:txBody>
      </p:sp>
      <p:pic>
        <p:nvPicPr>
          <p:cNvPr id="13" name="Picture 12">
            <a:extLst>
              <a:ext uri="{FF2B5EF4-FFF2-40B4-BE49-F238E27FC236}">
                <a16:creationId xmlns:a16="http://schemas.microsoft.com/office/drawing/2014/main" id="{16569340-5419-59C8-B119-9A3C184DFFC9}"/>
              </a:ext>
            </a:extLst>
          </p:cNvPr>
          <p:cNvPicPr>
            <a:picLocks noChangeAspect="1"/>
          </p:cNvPicPr>
          <p:nvPr/>
        </p:nvPicPr>
        <p:blipFill>
          <a:blip r:embed="rId5"/>
          <a:stretch>
            <a:fillRect/>
          </a:stretch>
        </p:blipFill>
        <p:spPr>
          <a:xfrm>
            <a:off x="13359" y="4797152"/>
            <a:ext cx="12192000" cy="1543519"/>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0A66906-9342-AAF4-4089-FB38875FA783}"/>
              </a:ext>
            </a:extLst>
          </p:cNvPr>
          <p:cNvSpPr txBox="1"/>
          <p:nvPr/>
        </p:nvSpPr>
        <p:spPr>
          <a:xfrm>
            <a:off x="-33001" y="6313815"/>
            <a:ext cx="6396182" cy="369332"/>
          </a:xfrm>
          <a:prstGeom prst="rect">
            <a:avLst/>
          </a:prstGeom>
          <a:noFill/>
        </p:spPr>
        <p:txBody>
          <a:bodyPr wrap="square">
            <a:spAutoFit/>
          </a:bodyPr>
          <a:lstStyle/>
          <a:p>
            <a:r>
              <a:rPr lang="en-DE"/>
              <a:t>Elapsed time is 0.013109 seconds.</a:t>
            </a:r>
          </a:p>
        </p:txBody>
      </p:sp>
      <p:sp>
        <p:nvSpPr>
          <p:cNvPr id="17" name="TextBox 16">
            <a:extLst>
              <a:ext uri="{FF2B5EF4-FFF2-40B4-BE49-F238E27FC236}">
                <a16:creationId xmlns:a16="http://schemas.microsoft.com/office/drawing/2014/main" id="{814541E0-C692-5E41-11D0-B678D717D268}"/>
              </a:ext>
            </a:extLst>
          </p:cNvPr>
          <p:cNvSpPr txBox="1"/>
          <p:nvPr/>
        </p:nvSpPr>
        <p:spPr>
          <a:xfrm>
            <a:off x="3935760" y="5034643"/>
            <a:ext cx="6912768" cy="923330"/>
          </a:xfrm>
          <a:prstGeom prst="rect">
            <a:avLst/>
          </a:prstGeom>
          <a:noFill/>
        </p:spPr>
        <p:txBody>
          <a:bodyPr wrap="square">
            <a:spAutoFit/>
          </a:bodyPr>
          <a:lstStyle/>
          <a:p>
            <a:r>
              <a:rPr lang="en-US" sz="1800" err="1">
                <a:solidFill>
                  <a:schemeClr val="tx1">
                    <a:lumMod val="75000"/>
                    <a:lumOff val="25000"/>
                  </a:schemeClr>
                </a:solidFill>
              </a:rPr>
              <a:t>Preallocate</a:t>
            </a:r>
            <a:r>
              <a:rPr lang="en-US" sz="1800">
                <a:solidFill>
                  <a:schemeClr val="tx1">
                    <a:lumMod val="75000"/>
                    <a:lumOff val="25000"/>
                  </a:schemeClr>
                </a:solidFill>
              </a:rPr>
              <a:t> the maximum amount of space required for the array instead of letting MATLAB repeatedly reallocate memory for the growing array</a:t>
            </a:r>
            <a:endParaRPr lang="en-DE">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7776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2.xml><?xml version="1.0" encoding="utf-8"?>
<a:theme xmlns:a="http://schemas.openxmlformats.org/drawingml/2006/main" name="Parallel_Computing_Workshop">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arallel_Computing_Workshop" id="{6BBD46E3-B783-4256-BD73-78FE66F7FA00}" vid="{932AC6DC-2396-480E-A06D-12DF349552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12" ma:contentTypeDescription="Create a new document." ma:contentTypeScope="" ma:versionID="310e80eb87a9158f808c30fac8a708ed">
  <xsd:schema xmlns:xsd="http://www.w3.org/2001/XMLSchema" xmlns:xs="http://www.w3.org/2001/XMLSchema" xmlns:p="http://schemas.microsoft.com/office/2006/metadata/properties" xmlns:ns2="a70944c9-f5be-4b0f-89c7-00caf47c665c" xmlns:ns3="19f94994-4311-4823-a682-47492cb9e3e3" targetNamespace="http://schemas.microsoft.com/office/2006/metadata/properties" ma:root="true" ma:fieldsID="277299d70f32683baeb476bbf79986eb" ns2:_="" ns3:_="">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3982B3-6A4C-4AF2-AAEE-6B1FB46FFA46}">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TotalTime>
  <Words>8422</Words>
  <Application>Microsoft Office PowerPoint</Application>
  <PresentationFormat>Widescreen</PresentationFormat>
  <Paragraphs>747</Paragraphs>
  <Slides>78</Slides>
  <Notes>51</Notes>
  <HiddenSlides>22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78</vt:i4>
      </vt:variant>
    </vt:vector>
  </HeadingPairs>
  <TitlesOfParts>
    <vt:vector size="90" baseType="lpstr">
      <vt:lpstr>Aharoni</vt:lpstr>
      <vt:lpstr>Arial</vt:lpstr>
      <vt:lpstr>Arial Narrow</vt:lpstr>
      <vt:lpstr>Calibri</vt:lpstr>
      <vt:lpstr>Courier New</vt:lpstr>
      <vt:lpstr>Helvetica</vt:lpstr>
      <vt:lpstr>Roboto</vt:lpstr>
      <vt:lpstr>Times New Roman</vt:lpstr>
      <vt:lpstr>Verdana</vt:lpstr>
      <vt:lpstr>Wingdings</vt:lpstr>
      <vt:lpstr>MW_Public_widescreen</vt:lpstr>
      <vt:lpstr>Parallel_Computing_Workshop</vt:lpstr>
      <vt:lpstr>WORKSHOP: Parallel Computing with MATLAB (Part I)</vt:lpstr>
      <vt:lpstr>Webex Chatting</vt:lpstr>
      <vt:lpstr>Agenda</vt:lpstr>
      <vt:lpstr>Agenda</vt:lpstr>
      <vt:lpstr>Why use parallel computing? </vt:lpstr>
      <vt:lpstr>Why use parallel computing with MATLAB? </vt:lpstr>
      <vt:lpstr>Before going parallel, optimize your code for the best performance</vt:lpstr>
      <vt:lpstr>Before going parallel, optimize your code for the best performance</vt:lpstr>
      <vt:lpstr>Before going parallel, optimize your code for the best performance</vt:lpstr>
      <vt:lpstr>Before going parallel, optimize your code for the best performance</vt:lpstr>
      <vt:lpstr>Before going parallel, optimize your code for the best performance with efficient programming practices</vt:lpstr>
      <vt:lpstr>MATLAB has built-in multithreading</vt:lpstr>
      <vt:lpstr>Scale further with parallel computing</vt:lpstr>
      <vt:lpstr>Run parallel code by utilizing multiple CPU cores</vt:lpstr>
      <vt:lpstr>Download instructions</vt:lpstr>
      <vt:lpstr>Setup: Step 1 – Copy materials via MATLAB Drive </vt:lpstr>
      <vt:lpstr>Setup: Step 2 – Launch MATLAB Online​ </vt:lpstr>
      <vt:lpstr>Hands-On Exercise: Starting a parallel pool</vt:lpstr>
      <vt:lpstr>Scaling MATLAB applications and Simulink simulations</vt:lpstr>
      <vt:lpstr>Automatic parallel support in toolboxes</vt:lpstr>
      <vt:lpstr>Scaling MATLAB applications and Simulink simulations</vt:lpstr>
      <vt:lpstr>Run independent iterations in parallel using parfor Use cases: Parameter sweeps and Monte Carlo simulations </vt:lpstr>
      <vt:lpstr>Parallelize for loops with independent iterations</vt:lpstr>
      <vt:lpstr>Hands-On Exercise: Writing our first parfor</vt:lpstr>
      <vt:lpstr>DataQueue: Execute code as parfor iterations complete </vt:lpstr>
      <vt:lpstr>Hands-On Exercise: Sending data with a dataqueue</vt:lpstr>
      <vt:lpstr>Execute functions in parallel asynchronously using parfeval</vt:lpstr>
      <vt:lpstr>Hands-On Exercise: Sending data with a dataqueue v2</vt:lpstr>
      <vt:lpstr>Run code in parallel</vt:lpstr>
      <vt:lpstr>Leverage NVIDIA GPUs without learning CUDA</vt:lpstr>
      <vt:lpstr>Leverage your GPU to accelerate your MATLAB code​</vt:lpstr>
      <vt:lpstr>Hands-On Exercise: Offload computations to your GPU</vt:lpstr>
      <vt:lpstr>Scaling MATLAB applications and Simulink simulations</vt:lpstr>
      <vt:lpstr>Got More Time? . . .</vt:lpstr>
      <vt:lpstr>Troubleshooting . . .</vt:lpstr>
      <vt:lpstr>Use Code Analyzer to fix problems when converting for-loops to parfor-loops  </vt:lpstr>
      <vt:lpstr>Common problems when rewriting a for-loop as a parfor-loop </vt:lpstr>
      <vt:lpstr>Hands-On Exercise: Rewrite for-loops into parfor-loops</vt:lpstr>
      <vt:lpstr>Hands-On Exercise: Refactoring for-loops</vt:lpstr>
      <vt:lpstr>Simulink . . .</vt:lpstr>
      <vt:lpstr>Run multiple Simulink simulations in parallel with parsim</vt:lpstr>
      <vt:lpstr>Clusters . . .</vt:lpstr>
      <vt:lpstr>Access remote cluster resources and speed up your computations using MATLAB Parallel Server </vt:lpstr>
      <vt:lpstr>With MATLAB Parallel Server you can scale to clusters and clouds</vt:lpstr>
      <vt:lpstr>Interactive parallel computing Leverage cluster resources in MATLAB</vt:lpstr>
      <vt:lpstr>Run a parallel pool from specified profile</vt:lpstr>
      <vt:lpstr>batch simplifies offloading computations  Submit MATLAB jobs to the cluster </vt:lpstr>
      <vt:lpstr>Hands-On Exercise: Use batch to offload serial and parallel computations</vt:lpstr>
      <vt:lpstr>batch simplifies offloading simulations Submit Simulink jobs to the cluster </vt:lpstr>
      <vt:lpstr>Hands-On Exercise: Parameters sweeps with Simulink</vt:lpstr>
      <vt:lpstr>Big Data . . .</vt:lpstr>
      <vt:lpstr>Big Data Workflows</vt:lpstr>
      <vt:lpstr>tall arrays</vt:lpstr>
      <vt:lpstr>Hands-On Exercise: Use tall arrays for big data</vt:lpstr>
      <vt:lpstr>distributed arrays</vt:lpstr>
      <vt:lpstr>Hands-On Exercise: Use distributed arrays for big data</vt:lpstr>
      <vt:lpstr>tall arrays vs. distributed arrays</vt:lpstr>
      <vt:lpstr>Scaling to clusters</vt:lpstr>
      <vt:lpstr>Associate to license (1)</vt:lpstr>
      <vt:lpstr>Associate to license (2)</vt:lpstr>
      <vt:lpstr>66866-83413-54795-20428-84534</vt:lpstr>
      <vt:lpstr>Associate to license (3)</vt:lpstr>
      <vt:lpstr>Import cloud cluster profile</vt:lpstr>
      <vt:lpstr>Submit to the cloud</vt:lpstr>
      <vt:lpstr>Further Resources</vt:lpstr>
      <vt:lpstr>Need coding help?</vt:lpstr>
      <vt:lpstr>PowerPoint Presentation</vt:lpstr>
      <vt:lpstr>PowerPoint Presentation</vt:lpstr>
      <vt:lpstr>Extra</vt:lpstr>
      <vt:lpstr>Scale further with parallel computing</vt:lpstr>
      <vt:lpstr>Take advantage of your multicore and multiprocessor computers automatically</vt:lpstr>
      <vt:lpstr>Consider parallel overhead* in deciding when to use parfor</vt:lpstr>
      <vt:lpstr>Hands-On Exercise: Use parfeval to plot intermediate results</vt:lpstr>
      <vt:lpstr>Hands-On Exercise: Use parfeval to run functions in the background</vt:lpstr>
      <vt:lpstr>Hands-On Exercise: Use parfeval to run functions in the background</vt:lpstr>
      <vt:lpstr>Optimizing parfor</vt:lpstr>
      <vt:lpstr>Optimizing parfor-loops</vt:lpstr>
      <vt:lpstr>Hands-On Exercise: Variables in parfor-loops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Mihaela Jarema</dc:creator>
  <cp:keywords>Version 22.0</cp:keywords>
  <dc:description/>
  <cp:lastModifiedBy>Laura Keen</cp:lastModifiedBy>
  <cp:revision>2</cp:revision>
  <cp:lastPrinted>2023-11-14T19:41:58Z</cp:lastPrinted>
  <dcterms:created xsi:type="dcterms:W3CDTF">2022-08-08T13:13:16Z</dcterms:created>
  <dcterms:modified xsi:type="dcterms:W3CDTF">2025-03-20T17:39:43Z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